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wma" ContentType="audio/x-ms-wma"/>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slides/slide9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sldIdLst>
    <p:sldId id="363" r:id="rId2"/>
    <p:sldId id="364" r:id="rId3"/>
    <p:sldId id="365" r:id="rId4"/>
    <p:sldId id="366" r:id="rId5"/>
    <p:sldId id="367" r:id="rId6"/>
    <p:sldId id="368" r:id="rId7"/>
    <p:sldId id="369" r:id="rId8"/>
    <p:sldId id="370" r:id="rId9"/>
    <p:sldId id="371" r:id="rId10"/>
    <p:sldId id="372" r:id="rId11"/>
    <p:sldId id="418" r:id="rId12"/>
    <p:sldId id="374" r:id="rId13"/>
    <p:sldId id="375" r:id="rId14"/>
    <p:sldId id="376" r:id="rId15"/>
    <p:sldId id="377" r:id="rId16"/>
    <p:sldId id="378" r:id="rId17"/>
    <p:sldId id="379" r:id="rId18"/>
    <p:sldId id="380" r:id="rId19"/>
    <p:sldId id="419" r:id="rId20"/>
    <p:sldId id="420" r:id="rId21"/>
    <p:sldId id="421" r:id="rId22"/>
    <p:sldId id="422" r:id="rId23"/>
    <p:sldId id="423" r:id="rId24"/>
    <p:sldId id="390" r:id="rId25"/>
    <p:sldId id="391" r:id="rId26"/>
    <p:sldId id="392" r:id="rId27"/>
    <p:sldId id="393" r:id="rId28"/>
    <p:sldId id="394" r:id="rId29"/>
    <p:sldId id="397" r:id="rId30"/>
    <p:sldId id="395" r:id="rId31"/>
    <p:sldId id="396" r:id="rId32"/>
    <p:sldId id="381" r:id="rId33"/>
    <p:sldId id="382" r:id="rId34"/>
    <p:sldId id="383" r:id="rId35"/>
    <p:sldId id="384" r:id="rId36"/>
    <p:sldId id="385" r:id="rId37"/>
    <p:sldId id="386" r:id="rId38"/>
    <p:sldId id="387" r:id="rId39"/>
    <p:sldId id="388" r:id="rId40"/>
    <p:sldId id="389"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333" r:id="rId60"/>
    <p:sldId id="323" r:id="rId61"/>
    <p:sldId id="312" r:id="rId62"/>
    <p:sldId id="313" r:id="rId63"/>
    <p:sldId id="314" r:id="rId64"/>
    <p:sldId id="325" r:id="rId65"/>
    <p:sldId id="324" r:id="rId66"/>
    <p:sldId id="326" r:id="rId67"/>
    <p:sldId id="327" r:id="rId68"/>
    <p:sldId id="328" r:id="rId69"/>
    <p:sldId id="329" r:id="rId70"/>
    <p:sldId id="330" r:id="rId71"/>
    <p:sldId id="331" r:id="rId72"/>
    <p:sldId id="332" r:id="rId73"/>
    <p:sldId id="294" r:id="rId74"/>
    <p:sldId id="295" r:id="rId75"/>
    <p:sldId id="296" r:id="rId76"/>
    <p:sldId id="297" r:id="rId77"/>
    <p:sldId id="299" r:id="rId78"/>
    <p:sldId id="300" r:id="rId79"/>
    <p:sldId id="306" r:id="rId80"/>
    <p:sldId id="301" r:id="rId81"/>
    <p:sldId id="302" r:id="rId82"/>
    <p:sldId id="303" r:id="rId83"/>
    <p:sldId id="304" r:id="rId84"/>
    <p:sldId id="307" r:id="rId85"/>
    <p:sldId id="305" r:id="rId86"/>
    <p:sldId id="258" r:id="rId87"/>
    <p:sldId id="263" r:id="rId88"/>
    <p:sldId id="259" r:id="rId89"/>
    <p:sldId id="260" r:id="rId90"/>
    <p:sldId id="261" r:id="rId91"/>
    <p:sldId id="269" r:id="rId92"/>
    <p:sldId id="262" r:id="rId93"/>
    <p:sldId id="264" r:id="rId94"/>
    <p:sldId id="265" r:id="rId95"/>
    <p:sldId id="266" r:id="rId96"/>
    <p:sldId id="267" r:id="rId97"/>
    <p:sldId id="270" r:id="rId98"/>
    <p:sldId id="268" r:id="rId99"/>
    <p:sldId id="271" r:id="rId100"/>
    <p:sldId id="272" r:id="rId101"/>
    <p:sldId id="273" r:id="rId102"/>
  </p:sldIdLst>
  <p:sldSz cx="12192000" cy="6858000"/>
  <p:notesSz cx="6858000" cy="9144000"/>
  <p:custShowLst>
    <p:custShow name="Custom Show 1" id="0">
      <p:sldLst>
        <p:sld r:id="rId87"/>
        <p:sld r:id="rId88"/>
        <p:sld r:id="rId89"/>
        <p:sld r:id="rId90"/>
        <p:sld r:id="rId91"/>
        <p:sld r:id="rId92"/>
        <p:sld r:id="rId93"/>
        <p:sld r:id="rId94"/>
        <p:sld r:id="rId95"/>
        <p:sld r:id="rId96"/>
        <p:sld r:id="rId97"/>
        <p:sld r:id="rId98"/>
        <p:sld r:id="rId9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574" autoAdjust="0"/>
    <p:restoredTop sz="94660"/>
  </p:normalViewPr>
  <p:slideViewPr>
    <p:cSldViewPr snapToGrid="0">
      <p:cViewPr varScale="1">
        <p:scale>
          <a:sx n="66" d="100"/>
          <a:sy n="66" d="100"/>
        </p:scale>
        <p:origin x="-102"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09DE3-2D25-46BA-B920-E33EF93FCB37}" type="doc">
      <dgm:prSet loTypeId="urn:microsoft.com/office/officeart/2005/8/layout/vList2" loCatId="list" qsTypeId="urn:microsoft.com/office/officeart/2005/8/quickstyle/3d9" qsCatId="3D" csTypeId="urn:microsoft.com/office/officeart/2005/8/colors/accent1_2" csCatId="accent1" phldr="1"/>
      <dgm:spPr/>
      <dgm:t>
        <a:bodyPr/>
        <a:lstStyle/>
        <a:p>
          <a:endParaRPr lang="en-US"/>
        </a:p>
      </dgm:t>
    </dgm:pt>
    <dgm:pt modelId="{85ED2632-F00D-4BF9-82AB-F8D72B804BD1}" type="pres">
      <dgm:prSet presAssocID="{8D109DE3-2D25-46BA-B920-E33EF93FCB37}" presName="linear" presStyleCnt="0">
        <dgm:presLayoutVars>
          <dgm:animLvl val="lvl"/>
          <dgm:resizeHandles val="exact"/>
        </dgm:presLayoutVars>
      </dgm:prSet>
      <dgm:spPr/>
      <dgm:t>
        <a:bodyPr/>
        <a:lstStyle/>
        <a:p>
          <a:endParaRPr lang="en-US"/>
        </a:p>
      </dgm:t>
    </dgm:pt>
  </dgm:ptLst>
  <dgm:cxnLst>
    <dgm:cxn modelId="{9D73D38D-A933-44FB-8BCC-EEFBACF5229C}" type="presOf" srcId="{8D109DE3-2D25-46BA-B920-E33EF93FCB37}" destId="{85ED2632-F00D-4BF9-82AB-F8D72B804BD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F5265E-745A-40A2-AE3A-7BEA65EFB10C}"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A3670E86-4D90-4949-8258-43E01EC78EC5}">
      <dgm:prSet/>
      <dgm:spPr/>
      <dgm:t>
        <a:bodyPr/>
        <a:lstStyle/>
        <a:p>
          <a:pPr rtl="0"/>
          <a:r>
            <a:rPr lang="en-US" smtClean="0"/>
            <a:t>prevelance</a:t>
          </a:r>
          <a:endParaRPr lang="en-US"/>
        </a:p>
      </dgm:t>
    </dgm:pt>
    <dgm:pt modelId="{3CD82D7C-F43B-4A6F-9CD2-57161421CB16}" type="parTrans" cxnId="{E05F741D-0100-48F8-8ED3-F3651E4B250E}">
      <dgm:prSet/>
      <dgm:spPr/>
      <dgm:t>
        <a:bodyPr/>
        <a:lstStyle/>
        <a:p>
          <a:endParaRPr lang="en-US"/>
        </a:p>
      </dgm:t>
    </dgm:pt>
    <dgm:pt modelId="{6BD0C0C9-A682-4DC2-B8DC-BD80C99150B5}" type="sibTrans" cxnId="{E05F741D-0100-48F8-8ED3-F3651E4B250E}">
      <dgm:prSet/>
      <dgm:spPr/>
      <dgm:t>
        <a:bodyPr/>
        <a:lstStyle/>
        <a:p>
          <a:endParaRPr lang="en-US"/>
        </a:p>
      </dgm:t>
    </dgm:pt>
    <dgm:pt modelId="{CFA194FE-CFF1-4CF0-8FEA-1353B022F5C3}" type="pres">
      <dgm:prSet presAssocID="{CBF5265E-745A-40A2-AE3A-7BEA65EFB10C}" presName="linear" presStyleCnt="0">
        <dgm:presLayoutVars>
          <dgm:animLvl val="lvl"/>
          <dgm:resizeHandles val="exact"/>
        </dgm:presLayoutVars>
      </dgm:prSet>
      <dgm:spPr/>
      <dgm:t>
        <a:bodyPr/>
        <a:lstStyle/>
        <a:p>
          <a:endParaRPr lang="en-US"/>
        </a:p>
      </dgm:t>
    </dgm:pt>
    <dgm:pt modelId="{3F9E286F-A36F-4566-A57C-D5926A05D475}" type="pres">
      <dgm:prSet presAssocID="{A3670E86-4D90-4949-8258-43E01EC78EC5}" presName="parentText" presStyleLbl="node1" presStyleIdx="0" presStyleCnt="1">
        <dgm:presLayoutVars>
          <dgm:chMax val="0"/>
          <dgm:bulletEnabled val="1"/>
        </dgm:presLayoutVars>
      </dgm:prSet>
      <dgm:spPr/>
      <dgm:t>
        <a:bodyPr/>
        <a:lstStyle/>
        <a:p>
          <a:endParaRPr lang="en-US"/>
        </a:p>
      </dgm:t>
    </dgm:pt>
  </dgm:ptLst>
  <dgm:cxnLst>
    <dgm:cxn modelId="{20D633AB-E16E-43DE-9CFA-5E125E4FB9EE}" type="presOf" srcId="{CBF5265E-745A-40A2-AE3A-7BEA65EFB10C}" destId="{CFA194FE-CFF1-4CF0-8FEA-1353B022F5C3}" srcOrd="0" destOrd="0" presId="urn:microsoft.com/office/officeart/2005/8/layout/vList2"/>
    <dgm:cxn modelId="{E05F741D-0100-48F8-8ED3-F3651E4B250E}" srcId="{CBF5265E-745A-40A2-AE3A-7BEA65EFB10C}" destId="{A3670E86-4D90-4949-8258-43E01EC78EC5}" srcOrd="0" destOrd="0" parTransId="{3CD82D7C-F43B-4A6F-9CD2-57161421CB16}" sibTransId="{6BD0C0C9-A682-4DC2-B8DC-BD80C99150B5}"/>
    <dgm:cxn modelId="{90B92A3B-843E-4904-9734-364FF8566233}" type="presOf" srcId="{A3670E86-4D90-4949-8258-43E01EC78EC5}" destId="{3F9E286F-A36F-4566-A57C-D5926A05D475}" srcOrd="0" destOrd="0" presId="urn:microsoft.com/office/officeart/2005/8/layout/vList2"/>
    <dgm:cxn modelId="{7A6B2210-9ED3-4B0A-A1B4-B854981BF6F1}" type="presParOf" srcId="{CFA194FE-CFF1-4CF0-8FEA-1353B022F5C3}" destId="{3F9E286F-A36F-4566-A57C-D5926A05D475}"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C5465A-B909-4E37-81C3-A306E534A081}"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B1DDEC15-1392-4C6E-A56F-18E36BD34A0E}">
      <dgm:prSet/>
      <dgm:spPr/>
      <dgm:t>
        <a:bodyPr/>
        <a:lstStyle/>
        <a:p>
          <a:pPr rtl="0"/>
          <a:r>
            <a:rPr lang="en-US" smtClean="0"/>
            <a:t>Development and course</a:t>
          </a:r>
          <a:endParaRPr lang="en-US"/>
        </a:p>
      </dgm:t>
    </dgm:pt>
    <dgm:pt modelId="{4F0C9BFC-070D-4795-AF20-3B99210CC6BF}" type="parTrans" cxnId="{92856DA1-8F4B-4B23-97BE-BD2A5177D600}">
      <dgm:prSet/>
      <dgm:spPr/>
      <dgm:t>
        <a:bodyPr/>
        <a:lstStyle/>
        <a:p>
          <a:endParaRPr lang="en-US"/>
        </a:p>
      </dgm:t>
    </dgm:pt>
    <dgm:pt modelId="{1EBEC8BB-47E7-4D87-B7FB-7E1689CFDF3F}" type="sibTrans" cxnId="{92856DA1-8F4B-4B23-97BE-BD2A5177D600}">
      <dgm:prSet/>
      <dgm:spPr/>
      <dgm:t>
        <a:bodyPr/>
        <a:lstStyle/>
        <a:p>
          <a:endParaRPr lang="en-US"/>
        </a:p>
      </dgm:t>
    </dgm:pt>
    <dgm:pt modelId="{57FEAF5C-FF25-495C-8A4B-06662A4D55C7}" type="pres">
      <dgm:prSet presAssocID="{B2C5465A-B909-4E37-81C3-A306E534A081}" presName="linear" presStyleCnt="0">
        <dgm:presLayoutVars>
          <dgm:animLvl val="lvl"/>
          <dgm:resizeHandles val="exact"/>
        </dgm:presLayoutVars>
      </dgm:prSet>
      <dgm:spPr/>
      <dgm:t>
        <a:bodyPr/>
        <a:lstStyle/>
        <a:p>
          <a:endParaRPr lang="en-US"/>
        </a:p>
      </dgm:t>
    </dgm:pt>
    <dgm:pt modelId="{73F27CAE-376C-4C48-AFC8-E93583EEBC8F}" type="pres">
      <dgm:prSet presAssocID="{B1DDEC15-1392-4C6E-A56F-18E36BD34A0E}" presName="parentText" presStyleLbl="node1" presStyleIdx="0" presStyleCnt="1">
        <dgm:presLayoutVars>
          <dgm:chMax val="0"/>
          <dgm:bulletEnabled val="1"/>
        </dgm:presLayoutVars>
      </dgm:prSet>
      <dgm:spPr/>
      <dgm:t>
        <a:bodyPr/>
        <a:lstStyle/>
        <a:p>
          <a:endParaRPr lang="en-US"/>
        </a:p>
      </dgm:t>
    </dgm:pt>
  </dgm:ptLst>
  <dgm:cxnLst>
    <dgm:cxn modelId="{92856DA1-8F4B-4B23-97BE-BD2A5177D600}" srcId="{B2C5465A-B909-4E37-81C3-A306E534A081}" destId="{B1DDEC15-1392-4C6E-A56F-18E36BD34A0E}" srcOrd="0" destOrd="0" parTransId="{4F0C9BFC-070D-4795-AF20-3B99210CC6BF}" sibTransId="{1EBEC8BB-47E7-4D87-B7FB-7E1689CFDF3F}"/>
    <dgm:cxn modelId="{D6943917-45CA-4F23-9C09-FBB5754797A5}" type="presOf" srcId="{B2C5465A-B909-4E37-81C3-A306E534A081}" destId="{57FEAF5C-FF25-495C-8A4B-06662A4D55C7}" srcOrd="0" destOrd="0" presId="urn:microsoft.com/office/officeart/2005/8/layout/vList2"/>
    <dgm:cxn modelId="{C4450120-1893-4462-9D2B-7248A468B90B}" type="presOf" srcId="{B1DDEC15-1392-4C6E-A56F-18E36BD34A0E}" destId="{73F27CAE-376C-4C48-AFC8-E93583EEBC8F}" srcOrd="0" destOrd="0" presId="urn:microsoft.com/office/officeart/2005/8/layout/vList2"/>
    <dgm:cxn modelId="{0CF9DCD5-AF5F-41B2-B718-EDB218FC6E32}" type="presParOf" srcId="{57FEAF5C-FF25-495C-8A4B-06662A4D55C7}" destId="{73F27CAE-376C-4C48-AFC8-E93583EEBC8F}"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AB59FE-8721-44F6-9C36-1A3246ED1421}"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6C0FBF1D-26AA-4AA7-8DB2-F59D72332F6D}">
      <dgm:prSet/>
      <dgm:spPr/>
      <dgm:t>
        <a:bodyPr/>
        <a:lstStyle/>
        <a:p>
          <a:pPr rtl="0"/>
          <a:r>
            <a:rPr lang="en-US" dirty="0" smtClean="0"/>
            <a:t>Other specified Obsessive Compulsive and related disorder</a:t>
          </a:r>
          <a:endParaRPr lang="en-US" dirty="0"/>
        </a:p>
      </dgm:t>
    </dgm:pt>
    <dgm:pt modelId="{F81C3C25-D02D-4A43-8ED9-46BDD48F005C}" type="parTrans" cxnId="{22C08679-F394-4888-BCFE-450D7C924E22}">
      <dgm:prSet/>
      <dgm:spPr/>
      <dgm:t>
        <a:bodyPr/>
        <a:lstStyle/>
        <a:p>
          <a:endParaRPr lang="en-US"/>
        </a:p>
      </dgm:t>
    </dgm:pt>
    <dgm:pt modelId="{31C088E5-DFDD-445E-A000-1E9805F78AF3}" type="sibTrans" cxnId="{22C08679-F394-4888-BCFE-450D7C924E22}">
      <dgm:prSet/>
      <dgm:spPr/>
      <dgm:t>
        <a:bodyPr/>
        <a:lstStyle/>
        <a:p>
          <a:endParaRPr lang="en-US"/>
        </a:p>
      </dgm:t>
    </dgm:pt>
    <dgm:pt modelId="{257C5CD2-1036-41A3-BD3D-4790E1B2A26A}" type="pres">
      <dgm:prSet presAssocID="{79AB59FE-8721-44F6-9C36-1A3246ED1421}" presName="linear" presStyleCnt="0">
        <dgm:presLayoutVars>
          <dgm:animLvl val="lvl"/>
          <dgm:resizeHandles val="exact"/>
        </dgm:presLayoutVars>
      </dgm:prSet>
      <dgm:spPr/>
      <dgm:t>
        <a:bodyPr/>
        <a:lstStyle/>
        <a:p>
          <a:endParaRPr lang="en-US"/>
        </a:p>
      </dgm:t>
    </dgm:pt>
    <dgm:pt modelId="{168D410A-C867-4286-B8B4-4542DFCFC8FC}" type="pres">
      <dgm:prSet presAssocID="{6C0FBF1D-26AA-4AA7-8DB2-F59D72332F6D}" presName="parentText" presStyleLbl="node1" presStyleIdx="0" presStyleCnt="1">
        <dgm:presLayoutVars>
          <dgm:chMax val="0"/>
          <dgm:bulletEnabled val="1"/>
        </dgm:presLayoutVars>
      </dgm:prSet>
      <dgm:spPr/>
      <dgm:t>
        <a:bodyPr/>
        <a:lstStyle/>
        <a:p>
          <a:endParaRPr lang="en-US"/>
        </a:p>
      </dgm:t>
    </dgm:pt>
  </dgm:ptLst>
  <dgm:cxnLst>
    <dgm:cxn modelId="{6034EB0B-22BB-4EF2-8E3A-0B4394490271}" type="presOf" srcId="{79AB59FE-8721-44F6-9C36-1A3246ED1421}" destId="{257C5CD2-1036-41A3-BD3D-4790E1B2A26A}" srcOrd="0" destOrd="0" presId="urn:microsoft.com/office/officeart/2005/8/layout/vList2"/>
    <dgm:cxn modelId="{607D4ABB-76FE-43CC-A08C-75485A060B64}" type="presOf" srcId="{6C0FBF1D-26AA-4AA7-8DB2-F59D72332F6D}" destId="{168D410A-C867-4286-B8B4-4542DFCFC8FC}" srcOrd="0" destOrd="0" presId="urn:microsoft.com/office/officeart/2005/8/layout/vList2"/>
    <dgm:cxn modelId="{22C08679-F394-4888-BCFE-450D7C924E22}" srcId="{79AB59FE-8721-44F6-9C36-1A3246ED1421}" destId="{6C0FBF1D-26AA-4AA7-8DB2-F59D72332F6D}" srcOrd="0" destOrd="0" parTransId="{F81C3C25-D02D-4A43-8ED9-46BDD48F005C}" sibTransId="{31C088E5-DFDD-445E-A000-1E9805F78AF3}"/>
    <dgm:cxn modelId="{9DC0789E-8CD8-4F2D-BD24-08F59624912F}" type="presParOf" srcId="{257C5CD2-1036-41A3-BD3D-4790E1B2A26A}" destId="{168D410A-C867-4286-B8B4-4542DFCFC8F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FC7C8A-B6A3-4CC4-87DD-CE201967BA0C}"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F159AE19-1D2B-40FF-9001-9577662820C8}">
      <dgm:prSet/>
      <dgm:spPr/>
      <dgm:t>
        <a:bodyPr/>
        <a:lstStyle/>
        <a:p>
          <a:pPr rtl="0"/>
          <a:r>
            <a:rPr lang="en-US" smtClean="0"/>
            <a:t>Other specified Obsessive Compulsive and related disorder</a:t>
          </a:r>
          <a:endParaRPr lang="en-US"/>
        </a:p>
      </dgm:t>
    </dgm:pt>
    <dgm:pt modelId="{CCF970E5-5A3C-4961-9FA5-FE97875AC34C}" type="parTrans" cxnId="{5ECE5682-9A63-40B6-B9CA-37717B651E42}">
      <dgm:prSet/>
      <dgm:spPr/>
      <dgm:t>
        <a:bodyPr/>
        <a:lstStyle/>
        <a:p>
          <a:endParaRPr lang="en-US"/>
        </a:p>
      </dgm:t>
    </dgm:pt>
    <dgm:pt modelId="{D8BF7E62-1A6C-45EF-81B9-973A110633D8}" type="sibTrans" cxnId="{5ECE5682-9A63-40B6-B9CA-37717B651E42}">
      <dgm:prSet/>
      <dgm:spPr/>
      <dgm:t>
        <a:bodyPr/>
        <a:lstStyle/>
        <a:p>
          <a:endParaRPr lang="en-US"/>
        </a:p>
      </dgm:t>
    </dgm:pt>
    <dgm:pt modelId="{92B13A8B-70BA-4C98-BB46-203713F0B2BB}" type="pres">
      <dgm:prSet presAssocID="{D5FC7C8A-B6A3-4CC4-87DD-CE201967BA0C}" presName="linear" presStyleCnt="0">
        <dgm:presLayoutVars>
          <dgm:animLvl val="lvl"/>
          <dgm:resizeHandles val="exact"/>
        </dgm:presLayoutVars>
      </dgm:prSet>
      <dgm:spPr/>
      <dgm:t>
        <a:bodyPr/>
        <a:lstStyle/>
        <a:p>
          <a:endParaRPr lang="en-US"/>
        </a:p>
      </dgm:t>
    </dgm:pt>
    <dgm:pt modelId="{CB42D93A-5D51-41C2-8E8F-8CD783C16948}" type="pres">
      <dgm:prSet presAssocID="{F159AE19-1D2B-40FF-9001-9577662820C8}" presName="parentText" presStyleLbl="node1" presStyleIdx="0" presStyleCnt="1">
        <dgm:presLayoutVars>
          <dgm:chMax val="0"/>
          <dgm:bulletEnabled val="1"/>
        </dgm:presLayoutVars>
      </dgm:prSet>
      <dgm:spPr/>
      <dgm:t>
        <a:bodyPr/>
        <a:lstStyle/>
        <a:p>
          <a:endParaRPr lang="en-US"/>
        </a:p>
      </dgm:t>
    </dgm:pt>
  </dgm:ptLst>
  <dgm:cxnLst>
    <dgm:cxn modelId="{5ECE5682-9A63-40B6-B9CA-37717B651E42}" srcId="{D5FC7C8A-B6A3-4CC4-87DD-CE201967BA0C}" destId="{F159AE19-1D2B-40FF-9001-9577662820C8}" srcOrd="0" destOrd="0" parTransId="{CCF970E5-5A3C-4961-9FA5-FE97875AC34C}" sibTransId="{D8BF7E62-1A6C-45EF-81B9-973A110633D8}"/>
    <dgm:cxn modelId="{294A193F-8201-4CD8-ADAA-0523B503635B}" type="presOf" srcId="{F159AE19-1D2B-40FF-9001-9577662820C8}" destId="{CB42D93A-5D51-41C2-8E8F-8CD783C16948}" srcOrd="0" destOrd="0" presId="urn:microsoft.com/office/officeart/2005/8/layout/vList2"/>
    <dgm:cxn modelId="{292AF224-0CA7-4E09-82E8-CBF2037FDF71}" type="presOf" srcId="{D5FC7C8A-B6A3-4CC4-87DD-CE201967BA0C}" destId="{92B13A8B-70BA-4C98-BB46-203713F0B2BB}" srcOrd="0" destOrd="0" presId="urn:microsoft.com/office/officeart/2005/8/layout/vList2"/>
    <dgm:cxn modelId="{597876A8-A636-4447-84AA-B9D5E54DE25D}" type="presParOf" srcId="{92B13A8B-70BA-4C98-BB46-203713F0B2BB}" destId="{CB42D93A-5D51-41C2-8E8F-8CD783C1694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8FDD53-D53B-45EC-B305-35926A60563F}"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B0FEB678-B964-4C05-A3E7-D642EA69C1FF}">
      <dgm:prSet/>
      <dgm:spPr/>
      <dgm:t>
        <a:bodyPr/>
        <a:lstStyle/>
        <a:p>
          <a:pPr rtl="0"/>
          <a:r>
            <a:rPr lang="en-US" dirty="0" smtClean="0"/>
            <a:t>Other specified Obsessive Compulsive and related disorder</a:t>
          </a:r>
          <a:endParaRPr lang="en-US" dirty="0"/>
        </a:p>
      </dgm:t>
    </dgm:pt>
    <dgm:pt modelId="{1942FCD1-8EAE-40E7-B92D-FB5DD0B2E149}" type="parTrans" cxnId="{C4CF7BDF-59B3-4303-9CEF-77803D076161}">
      <dgm:prSet/>
      <dgm:spPr/>
      <dgm:t>
        <a:bodyPr/>
        <a:lstStyle/>
        <a:p>
          <a:endParaRPr lang="en-US"/>
        </a:p>
      </dgm:t>
    </dgm:pt>
    <dgm:pt modelId="{002CE922-5254-4029-BA6E-D390E57A1A73}" type="sibTrans" cxnId="{C4CF7BDF-59B3-4303-9CEF-77803D076161}">
      <dgm:prSet/>
      <dgm:spPr/>
      <dgm:t>
        <a:bodyPr/>
        <a:lstStyle/>
        <a:p>
          <a:endParaRPr lang="en-US"/>
        </a:p>
      </dgm:t>
    </dgm:pt>
    <dgm:pt modelId="{D3969A9A-52B1-4037-895A-55CCCC415D3B}" type="pres">
      <dgm:prSet presAssocID="{7C8FDD53-D53B-45EC-B305-35926A60563F}" presName="linear" presStyleCnt="0">
        <dgm:presLayoutVars>
          <dgm:animLvl val="lvl"/>
          <dgm:resizeHandles val="exact"/>
        </dgm:presLayoutVars>
      </dgm:prSet>
      <dgm:spPr/>
      <dgm:t>
        <a:bodyPr/>
        <a:lstStyle/>
        <a:p>
          <a:endParaRPr lang="en-US"/>
        </a:p>
      </dgm:t>
    </dgm:pt>
    <dgm:pt modelId="{B48CC943-C80A-42A7-87BA-BAC056D27AFF}" type="pres">
      <dgm:prSet presAssocID="{B0FEB678-B964-4C05-A3E7-D642EA69C1FF}" presName="parentText" presStyleLbl="node1" presStyleIdx="0" presStyleCnt="1">
        <dgm:presLayoutVars>
          <dgm:chMax val="0"/>
          <dgm:bulletEnabled val="1"/>
        </dgm:presLayoutVars>
      </dgm:prSet>
      <dgm:spPr/>
      <dgm:t>
        <a:bodyPr/>
        <a:lstStyle/>
        <a:p>
          <a:endParaRPr lang="en-US"/>
        </a:p>
      </dgm:t>
    </dgm:pt>
  </dgm:ptLst>
  <dgm:cxnLst>
    <dgm:cxn modelId="{1D4D99DD-633E-4F93-ACB4-61B87A26785C}" type="presOf" srcId="{B0FEB678-B964-4C05-A3E7-D642EA69C1FF}" destId="{B48CC943-C80A-42A7-87BA-BAC056D27AFF}" srcOrd="0" destOrd="0" presId="urn:microsoft.com/office/officeart/2005/8/layout/vList2"/>
    <dgm:cxn modelId="{C4CF7BDF-59B3-4303-9CEF-77803D076161}" srcId="{7C8FDD53-D53B-45EC-B305-35926A60563F}" destId="{B0FEB678-B964-4C05-A3E7-D642EA69C1FF}" srcOrd="0" destOrd="0" parTransId="{1942FCD1-8EAE-40E7-B92D-FB5DD0B2E149}" sibTransId="{002CE922-5254-4029-BA6E-D390E57A1A73}"/>
    <dgm:cxn modelId="{5DA04665-EB5D-4C7B-AE7B-4FC29E60B684}" type="presOf" srcId="{7C8FDD53-D53B-45EC-B305-35926A60563F}" destId="{D3969A9A-52B1-4037-895A-55CCCC415D3B}" srcOrd="0" destOrd="0" presId="urn:microsoft.com/office/officeart/2005/8/layout/vList2"/>
    <dgm:cxn modelId="{A5405951-3CAB-4680-A822-1C0919642E3D}" type="presParOf" srcId="{D3969A9A-52B1-4037-895A-55CCCC415D3B}" destId="{B48CC943-C80A-42A7-87BA-BAC056D27AF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4020C8-14D5-4C30-B377-2322D71F945F}"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1B22219B-8D94-434E-ACAE-B861DA387B01}">
      <dgm:prSet/>
      <dgm:spPr/>
      <dgm:t>
        <a:bodyPr/>
        <a:lstStyle/>
        <a:p>
          <a:pPr rtl="0"/>
          <a:r>
            <a:rPr lang="en-US" smtClean="0"/>
            <a:t>Other specified Obsessive Compulsive and related disorder</a:t>
          </a:r>
          <a:endParaRPr lang="en-US"/>
        </a:p>
      </dgm:t>
    </dgm:pt>
    <dgm:pt modelId="{EE068527-4490-459F-8D28-8E53FBC51425}" type="parTrans" cxnId="{CE940340-D02B-470F-B0FB-5607B9A92F74}">
      <dgm:prSet/>
      <dgm:spPr/>
      <dgm:t>
        <a:bodyPr/>
        <a:lstStyle/>
        <a:p>
          <a:endParaRPr lang="en-US"/>
        </a:p>
      </dgm:t>
    </dgm:pt>
    <dgm:pt modelId="{48AD96E5-EA08-45AD-A410-8D3F7CB359C3}" type="sibTrans" cxnId="{CE940340-D02B-470F-B0FB-5607B9A92F74}">
      <dgm:prSet/>
      <dgm:spPr/>
      <dgm:t>
        <a:bodyPr/>
        <a:lstStyle/>
        <a:p>
          <a:endParaRPr lang="en-US"/>
        </a:p>
      </dgm:t>
    </dgm:pt>
    <dgm:pt modelId="{43BCDF0F-5E1E-4120-83DA-C37FF9349A52}" type="pres">
      <dgm:prSet presAssocID="{B54020C8-14D5-4C30-B377-2322D71F945F}" presName="linear" presStyleCnt="0">
        <dgm:presLayoutVars>
          <dgm:animLvl val="lvl"/>
          <dgm:resizeHandles val="exact"/>
        </dgm:presLayoutVars>
      </dgm:prSet>
      <dgm:spPr/>
      <dgm:t>
        <a:bodyPr/>
        <a:lstStyle/>
        <a:p>
          <a:endParaRPr lang="en-US"/>
        </a:p>
      </dgm:t>
    </dgm:pt>
    <dgm:pt modelId="{4FAB3C16-5E6E-494E-B0D4-7E4953E3D2E8}" type="pres">
      <dgm:prSet presAssocID="{1B22219B-8D94-434E-ACAE-B861DA387B01}" presName="parentText" presStyleLbl="node1" presStyleIdx="0" presStyleCnt="1">
        <dgm:presLayoutVars>
          <dgm:chMax val="0"/>
          <dgm:bulletEnabled val="1"/>
        </dgm:presLayoutVars>
      </dgm:prSet>
      <dgm:spPr/>
      <dgm:t>
        <a:bodyPr/>
        <a:lstStyle/>
        <a:p>
          <a:endParaRPr lang="en-US"/>
        </a:p>
      </dgm:t>
    </dgm:pt>
  </dgm:ptLst>
  <dgm:cxnLst>
    <dgm:cxn modelId="{A7812327-19A4-4EA6-975C-34E0BF378812}" type="presOf" srcId="{B54020C8-14D5-4C30-B377-2322D71F945F}" destId="{43BCDF0F-5E1E-4120-83DA-C37FF9349A52}" srcOrd="0" destOrd="0" presId="urn:microsoft.com/office/officeart/2005/8/layout/vList2"/>
    <dgm:cxn modelId="{CE940340-D02B-470F-B0FB-5607B9A92F74}" srcId="{B54020C8-14D5-4C30-B377-2322D71F945F}" destId="{1B22219B-8D94-434E-ACAE-B861DA387B01}" srcOrd="0" destOrd="0" parTransId="{EE068527-4490-459F-8D28-8E53FBC51425}" sibTransId="{48AD96E5-EA08-45AD-A410-8D3F7CB359C3}"/>
    <dgm:cxn modelId="{867F35A9-3341-41BA-8CCF-5D3AC514323C}" type="presOf" srcId="{1B22219B-8D94-434E-ACAE-B861DA387B01}" destId="{4FAB3C16-5E6E-494E-B0D4-7E4953E3D2E8}" srcOrd="0" destOrd="0" presId="urn:microsoft.com/office/officeart/2005/8/layout/vList2"/>
    <dgm:cxn modelId="{A4F96E88-F11A-41F3-8147-07FEE3000D82}" type="presParOf" srcId="{43BCDF0F-5E1E-4120-83DA-C37FF9349A52}" destId="{4FAB3C16-5E6E-494E-B0D4-7E4953E3D2E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20B6D9-5DFE-421E-AAF3-90547E0FFFD5}"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73905EF1-A3C0-40E0-B36F-A9AEC40A184A}">
      <dgm:prSet/>
      <dgm:spPr/>
      <dgm:t>
        <a:bodyPr/>
        <a:lstStyle/>
        <a:p>
          <a:pPr rtl="0"/>
          <a:r>
            <a:rPr lang="en-US" smtClean="0"/>
            <a:t>trichotillomania</a:t>
          </a:r>
          <a:endParaRPr lang="en-US"/>
        </a:p>
      </dgm:t>
    </dgm:pt>
    <dgm:pt modelId="{9143CEA1-A1AA-4CB7-A4F3-3B658192909F}" type="parTrans" cxnId="{5E0C4333-3D11-4BC0-9563-1EAD4F1112C9}">
      <dgm:prSet/>
      <dgm:spPr/>
      <dgm:t>
        <a:bodyPr/>
        <a:lstStyle/>
        <a:p>
          <a:endParaRPr lang="en-US"/>
        </a:p>
      </dgm:t>
    </dgm:pt>
    <dgm:pt modelId="{5CA74241-7375-4887-8D54-93B8409790CD}" type="sibTrans" cxnId="{5E0C4333-3D11-4BC0-9563-1EAD4F1112C9}">
      <dgm:prSet/>
      <dgm:spPr/>
      <dgm:t>
        <a:bodyPr/>
        <a:lstStyle/>
        <a:p>
          <a:endParaRPr lang="en-US"/>
        </a:p>
      </dgm:t>
    </dgm:pt>
    <dgm:pt modelId="{777334C3-9D37-4390-AAC2-8725B583E0A4}" type="pres">
      <dgm:prSet presAssocID="{9420B6D9-5DFE-421E-AAF3-90547E0FFFD5}" presName="linear" presStyleCnt="0">
        <dgm:presLayoutVars>
          <dgm:animLvl val="lvl"/>
          <dgm:resizeHandles val="exact"/>
        </dgm:presLayoutVars>
      </dgm:prSet>
      <dgm:spPr/>
      <dgm:t>
        <a:bodyPr/>
        <a:lstStyle/>
        <a:p>
          <a:endParaRPr lang="en-US"/>
        </a:p>
      </dgm:t>
    </dgm:pt>
    <dgm:pt modelId="{3C366D10-BFA6-4072-B12B-634A797A8EB5}" type="pres">
      <dgm:prSet presAssocID="{73905EF1-A3C0-40E0-B36F-A9AEC40A184A}" presName="parentText" presStyleLbl="node1" presStyleIdx="0" presStyleCnt="1">
        <dgm:presLayoutVars>
          <dgm:chMax val="0"/>
          <dgm:bulletEnabled val="1"/>
        </dgm:presLayoutVars>
      </dgm:prSet>
      <dgm:spPr/>
      <dgm:t>
        <a:bodyPr/>
        <a:lstStyle/>
        <a:p>
          <a:endParaRPr lang="en-US"/>
        </a:p>
      </dgm:t>
    </dgm:pt>
  </dgm:ptLst>
  <dgm:cxnLst>
    <dgm:cxn modelId="{D31C48EE-731F-4645-9154-4C8E305C13F7}" type="presOf" srcId="{9420B6D9-5DFE-421E-AAF3-90547E0FFFD5}" destId="{777334C3-9D37-4390-AAC2-8725B583E0A4}" srcOrd="0" destOrd="0" presId="urn:microsoft.com/office/officeart/2005/8/layout/vList2"/>
    <dgm:cxn modelId="{5E0C4333-3D11-4BC0-9563-1EAD4F1112C9}" srcId="{9420B6D9-5DFE-421E-AAF3-90547E0FFFD5}" destId="{73905EF1-A3C0-40E0-B36F-A9AEC40A184A}" srcOrd="0" destOrd="0" parTransId="{9143CEA1-A1AA-4CB7-A4F3-3B658192909F}" sibTransId="{5CA74241-7375-4887-8D54-93B8409790CD}"/>
    <dgm:cxn modelId="{148EA77B-1709-4343-B809-71C9FFE8E613}" type="presOf" srcId="{73905EF1-A3C0-40E0-B36F-A9AEC40A184A}" destId="{3C366D10-BFA6-4072-B12B-634A797A8EB5}" srcOrd="0" destOrd="0" presId="urn:microsoft.com/office/officeart/2005/8/layout/vList2"/>
    <dgm:cxn modelId="{3CB88DD4-EC4C-44DE-AA86-72D24BC3C712}" type="presParOf" srcId="{777334C3-9D37-4390-AAC2-8725B583E0A4}" destId="{3C366D10-BFA6-4072-B12B-634A797A8EB5}"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98664-6E17-462E-9232-363CFDC924B9}"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8E11D6D5-3E33-4A19-B864-40F33B6D7191}">
      <dgm:prSet/>
      <dgm:spPr/>
      <dgm:t>
        <a:bodyPr/>
        <a:lstStyle/>
        <a:p>
          <a:pPr rtl="0"/>
          <a:r>
            <a:rPr lang="en-US" smtClean="0"/>
            <a:t>Diagnostic criteria</a:t>
          </a:r>
          <a:endParaRPr lang="en-US"/>
        </a:p>
      </dgm:t>
    </dgm:pt>
    <dgm:pt modelId="{5D717518-381B-4156-881A-CC2AC6ECC0F9}" type="parTrans" cxnId="{B22C7A86-EBD6-4B5E-90BC-05E53B669B7B}">
      <dgm:prSet/>
      <dgm:spPr/>
      <dgm:t>
        <a:bodyPr/>
        <a:lstStyle/>
        <a:p>
          <a:endParaRPr lang="en-US"/>
        </a:p>
      </dgm:t>
    </dgm:pt>
    <dgm:pt modelId="{A8D08B1D-51C0-413A-BF6F-BC1FE3D2F0E0}" type="sibTrans" cxnId="{B22C7A86-EBD6-4B5E-90BC-05E53B669B7B}">
      <dgm:prSet/>
      <dgm:spPr/>
      <dgm:t>
        <a:bodyPr/>
        <a:lstStyle/>
        <a:p>
          <a:endParaRPr lang="en-US"/>
        </a:p>
      </dgm:t>
    </dgm:pt>
    <dgm:pt modelId="{FCF7C1F9-D1B1-4D6B-BDBB-F4B5CDC88C33}" type="pres">
      <dgm:prSet presAssocID="{DE098664-6E17-462E-9232-363CFDC924B9}" presName="linear" presStyleCnt="0">
        <dgm:presLayoutVars>
          <dgm:animLvl val="lvl"/>
          <dgm:resizeHandles val="exact"/>
        </dgm:presLayoutVars>
      </dgm:prSet>
      <dgm:spPr/>
      <dgm:t>
        <a:bodyPr/>
        <a:lstStyle/>
        <a:p>
          <a:endParaRPr lang="en-US"/>
        </a:p>
      </dgm:t>
    </dgm:pt>
    <dgm:pt modelId="{9F702F9E-2792-4EE9-8C54-9CBC215C8F61}" type="pres">
      <dgm:prSet presAssocID="{8E11D6D5-3E33-4A19-B864-40F33B6D7191}" presName="parentText" presStyleLbl="node1" presStyleIdx="0" presStyleCnt="1">
        <dgm:presLayoutVars>
          <dgm:chMax val="0"/>
          <dgm:bulletEnabled val="1"/>
        </dgm:presLayoutVars>
      </dgm:prSet>
      <dgm:spPr/>
      <dgm:t>
        <a:bodyPr/>
        <a:lstStyle/>
        <a:p>
          <a:endParaRPr lang="en-US"/>
        </a:p>
      </dgm:t>
    </dgm:pt>
  </dgm:ptLst>
  <dgm:cxnLst>
    <dgm:cxn modelId="{9DC1FA02-5B32-40ED-B6AB-51EB9930C810}" type="presOf" srcId="{8E11D6D5-3E33-4A19-B864-40F33B6D7191}" destId="{9F702F9E-2792-4EE9-8C54-9CBC215C8F61}" srcOrd="0" destOrd="0" presId="urn:microsoft.com/office/officeart/2005/8/layout/vList2"/>
    <dgm:cxn modelId="{B22C7A86-EBD6-4B5E-90BC-05E53B669B7B}" srcId="{DE098664-6E17-462E-9232-363CFDC924B9}" destId="{8E11D6D5-3E33-4A19-B864-40F33B6D7191}" srcOrd="0" destOrd="0" parTransId="{5D717518-381B-4156-881A-CC2AC6ECC0F9}" sibTransId="{A8D08B1D-51C0-413A-BF6F-BC1FE3D2F0E0}"/>
    <dgm:cxn modelId="{25418DAB-296C-45A0-A09A-3BE884BEC72E}" type="presOf" srcId="{DE098664-6E17-462E-9232-363CFDC924B9}" destId="{FCF7C1F9-D1B1-4D6B-BDBB-F4B5CDC88C33}" srcOrd="0" destOrd="0" presId="urn:microsoft.com/office/officeart/2005/8/layout/vList2"/>
    <dgm:cxn modelId="{23A4C64B-56ED-4A7E-A088-8B41DEB79F49}" type="presParOf" srcId="{FCF7C1F9-D1B1-4D6B-BDBB-F4B5CDC88C33}" destId="{9F702F9E-2792-4EE9-8C54-9CBC215C8F6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4DA51E-F22B-460C-AA33-89C5DB2A0062}" type="doc">
      <dgm:prSet loTypeId="urn:microsoft.com/office/officeart/2005/8/layout/vList2" loCatId="list" qsTypeId="urn:microsoft.com/office/officeart/2005/8/quickstyle/3d9" qsCatId="3D" csTypeId="urn:microsoft.com/office/officeart/2005/8/colors/accent1_2" csCatId="accent1" phldr="1"/>
      <dgm:spPr/>
      <dgm:t>
        <a:bodyPr/>
        <a:lstStyle/>
        <a:p>
          <a:endParaRPr lang="en-US"/>
        </a:p>
      </dgm:t>
    </dgm:pt>
    <dgm:pt modelId="{32B8DC90-FD49-44DE-B3B4-5D104FDADC3A}">
      <dgm:prSet/>
      <dgm:spPr/>
      <dgm:t>
        <a:bodyPr/>
        <a:lstStyle/>
        <a:p>
          <a:pPr rtl="0"/>
          <a:r>
            <a:rPr lang="en-US" dirty="0" smtClean="0"/>
            <a:t>Diagnostic Features</a:t>
          </a:r>
        </a:p>
      </dgm:t>
    </dgm:pt>
    <dgm:pt modelId="{A6A00AA7-B411-46DB-9C81-808AC19B364D}" type="parTrans" cxnId="{E271C608-4AED-4685-B966-B4B03FB0D4B3}">
      <dgm:prSet/>
      <dgm:spPr/>
      <dgm:t>
        <a:bodyPr/>
        <a:lstStyle/>
        <a:p>
          <a:endParaRPr lang="en-US"/>
        </a:p>
      </dgm:t>
    </dgm:pt>
    <dgm:pt modelId="{D6B48CAF-DE7D-4BC0-9393-ABA44751A7EF}" type="sibTrans" cxnId="{E271C608-4AED-4685-B966-B4B03FB0D4B3}">
      <dgm:prSet/>
      <dgm:spPr/>
      <dgm:t>
        <a:bodyPr/>
        <a:lstStyle/>
        <a:p>
          <a:endParaRPr lang="en-US"/>
        </a:p>
      </dgm:t>
    </dgm:pt>
    <dgm:pt modelId="{D799EB7F-FD95-46E9-A143-29F62525697D}" type="pres">
      <dgm:prSet presAssocID="{574DA51E-F22B-460C-AA33-89C5DB2A0062}" presName="linear" presStyleCnt="0">
        <dgm:presLayoutVars>
          <dgm:animLvl val="lvl"/>
          <dgm:resizeHandles val="exact"/>
        </dgm:presLayoutVars>
      </dgm:prSet>
      <dgm:spPr/>
      <dgm:t>
        <a:bodyPr/>
        <a:lstStyle/>
        <a:p>
          <a:endParaRPr lang="en-US"/>
        </a:p>
      </dgm:t>
    </dgm:pt>
    <dgm:pt modelId="{9D02DA9B-CBE9-40E6-9F41-5EAC5B0AF0E9}" type="pres">
      <dgm:prSet presAssocID="{32B8DC90-FD49-44DE-B3B4-5D104FDADC3A}" presName="parentText" presStyleLbl="node1" presStyleIdx="0" presStyleCnt="1">
        <dgm:presLayoutVars>
          <dgm:chMax val="0"/>
          <dgm:bulletEnabled val="1"/>
        </dgm:presLayoutVars>
      </dgm:prSet>
      <dgm:spPr/>
      <dgm:t>
        <a:bodyPr/>
        <a:lstStyle/>
        <a:p>
          <a:endParaRPr lang="en-US"/>
        </a:p>
      </dgm:t>
    </dgm:pt>
  </dgm:ptLst>
  <dgm:cxnLst>
    <dgm:cxn modelId="{7E3CE2C2-7621-4749-8494-C168D0A0D229}" type="presOf" srcId="{574DA51E-F22B-460C-AA33-89C5DB2A0062}" destId="{D799EB7F-FD95-46E9-A143-29F62525697D}" srcOrd="0" destOrd="0" presId="urn:microsoft.com/office/officeart/2005/8/layout/vList2"/>
    <dgm:cxn modelId="{2024A4E8-7582-49CB-B6EB-706F5CF687DA}" type="presOf" srcId="{32B8DC90-FD49-44DE-B3B4-5D104FDADC3A}" destId="{9D02DA9B-CBE9-40E6-9F41-5EAC5B0AF0E9}" srcOrd="0" destOrd="0" presId="urn:microsoft.com/office/officeart/2005/8/layout/vList2"/>
    <dgm:cxn modelId="{E271C608-4AED-4685-B966-B4B03FB0D4B3}" srcId="{574DA51E-F22B-460C-AA33-89C5DB2A0062}" destId="{32B8DC90-FD49-44DE-B3B4-5D104FDADC3A}" srcOrd="0" destOrd="0" parTransId="{A6A00AA7-B411-46DB-9C81-808AC19B364D}" sibTransId="{D6B48CAF-DE7D-4BC0-9393-ABA44751A7EF}"/>
    <dgm:cxn modelId="{ACF922C9-4321-420D-94B3-3004F4321CB5}" type="presParOf" srcId="{D799EB7F-FD95-46E9-A143-29F62525697D}" destId="{9D02DA9B-CBE9-40E6-9F41-5EAC5B0AF0E9}"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8853B-F4CE-46A7-8D75-92A0D10F6CF1}"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8DE23CAC-D3DE-477F-9061-14D5DCD6D8EB}">
      <dgm:prSet/>
      <dgm:spPr/>
      <dgm:t>
        <a:bodyPr/>
        <a:lstStyle/>
        <a:p>
          <a:pPr rtl="0"/>
          <a:r>
            <a:rPr lang="en-US" smtClean="0"/>
            <a:t>Prevalence</a:t>
          </a:r>
          <a:endParaRPr lang="en-US"/>
        </a:p>
      </dgm:t>
    </dgm:pt>
    <dgm:pt modelId="{8E3D0A29-CFA7-4FB9-B233-6E5F50B4D6A8}" type="parTrans" cxnId="{E10144C2-58FC-45A9-9CD4-C17B9FDAAC0C}">
      <dgm:prSet/>
      <dgm:spPr/>
      <dgm:t>
        <a:bodyPr/>
        <a:lstStyle/>
        <a:p>
          <a:endParaRPr lang="en-US"/>
        </a:p>
      </dgm:t>
    </dgm:pt>
    <dgm:pt modelId="{8EC4BDD0-008B-4481-8339-E6787028C721}" type="sibTrans" cxnId="{E10144C2-58FC-45A9-9CD4-C17B9FDAAC0C}">
      <dgm:prSet/>
      <dgm:spPr/>
      <dgm:t>
        <a:bodyPr/>
        <a:lstStyle/>
        <a:p>
          <a:endParaRPr lang="en-US"/>
        </a:p>
      </dgm:t>
    </dgm:pt>
    <dgm:pt modelId="{9EEAF978-0DA5-4200-8CF2-BB9B15C91079}" type="pres">
      <dgm:prSet presAssocID="{8848853B-F4CE-46A7-8D75-92A0D10F6CF1}" presName="linear" presStyleCnt="0">
        <dgm:presLayoutVars>
          <dgm:animLvl val="lvl"/>
          <dgm:resizeHandles val="exact"/>
        </dgm:presLayoutVars>
      </dgm:prSet>
      <dgm:spPr/>
      <dgm:t>
        <a:bodyPr/>
        <a:lstStyle/>
        <a:p>
          <a:endParaRPr lang="en-US"/>
        </a:p>
      </dgm:t>
    </dgm:pt>
    <dgm:pt modelId="{C0837A94-E3B3-417D-92BF-7F767EF6707E}" type="pres">
      <dgm:prSet presAssocID="{8DE23CAC-D3DE-477F-9061-14D5DCD6D8EB}" presName="parentText" presStyleLbl="node1" presStyleIdx="0" presStyleCnt="1">
        <dgm:presLayoutVars>
          <dgm:chMax val="0"/>
          <dgm:bulletEnabled val="1"/>
        </dgm:presLayoutVars>
      </dgm:prSet>
      <dgm:spPr/>
      <dgm:t>
        <a:bodyPr/>
        <a:lstStyle/>
        <a:p>
          <a:endParaRPr lang="en-US"/>
        </a:p>
      </dgm:t>
    </dgm:pt>
  </dgm:ptLst>
  <dgm:cxnLst>
    <dgm:cxn modelId="{E10144C2-58FC-45A9-9CD4-C17B9FDAAC0C}" srcId="{8848853B-F4CE-46A7-8D75-92A0D10F6CF1}" destId="{8DE23CAC-D3DE-477F-9061-14D5DCD6D8EB}" srcOrd="0" destOrd="0" parTransId="{8E3D0A29-CFA7-4FB9-B233-6E5F50B4D6A8}" sibTransId="{8EC4BDD0-008B-4481-8339-E6787028C721}"/>
    <dgm:cxn modelId="{5C7F79F6-D06B-4683-B59E-14D5F3FA5D29}" type="presOf" srcId="{8848853B-F4CE-46A7-8D75-92A0D10F6CF1}" destId="{9EEAF978-0DA5-4200-8CF2-BB9B15C91079}" srcOrd="0" destOrd="0" presId="urn:microsoft.com/office/officeart/2005/8/layout/vList2"/>
    <dgm:cxn modelId="{628C0266-F85F-4269-B476-4EECECB973BC}" type="presOf" srcId="{8DE23CAC-D3DE-477F-9061-14D5DCD6D8EB}" destId="{C0837A94-E3B3-417D-92BF-7F767EF6707E}" srcOrd="0" destOrd="0" presId="urn:microsoft.com/office/officeart/2005/8/layout/vList2"/>
    <dgm:cxn modelId="{666DA100-2409-423A-A2CA-A958FE1537EE}" type="presParOf" srcId="{9EEAF978-0DA5-4200-8CF2-BB9B15C91079}" destId="{C0837A94-E3B3-417D-92BF-7F767EF6707E}"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83CBBE-82BD-42AB-9F7E-D7D14BE70FC4}"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75B895DF-7EAB-43EB-9340-50305C68E11D}">
      <dgm:prSet/>
      <dgm:spPr/>
      <dgm:t>
        <a:bodyPr/>
        <a:lstStyle/>
        <a:p>
          <a:pPr rtl="0"/>
          <a:r>
            <a:rPr lang="en-US" smtClean="0"/>
            <a:t>Development and course</a:t>
          </a:r>
          <a:endParaRPr lang="en-US"/>
        </a:p>
      </dgm:t>
    </dgm:pt>
    <dgm:pt modelId="{B7C5955F-8BCC-451E-AC98-3DD290C27504}" type="parTrans" cxnId="{1EC8358D-B01C-4654-BBAE-7CE56041A786}">
      <dgm:prSet/>
      <dgm:spPr/>
      <dgm:t>
        <a:bodyPr/>
        <a:lstStyle/>
        <a:p>
          <a:endParaRPr lang="en-US"/>
        </a:p>
      </dgm:t>
    </dgm:pt>
    <dgm:pt modelId="{B7334B56-5307-4EFE-9442-CCF257822FF2}" type="sibTrans" cxnId="{1EC8358D-B01C-4654-BBAE-7CE56041A786}">
      <dgm:prSet/>
      <dgm:spPr/>
      <dgm:t>
        <a:bodyPr/>
        <a:lstStyle/>
        <a:p>
          <a:endParaRPr lang="en-US"/>
        </a:p>
      </dgm:t>
    </dgm:pt>
    <dgm:pt modelId="{FDB13250-1846-434F-97D0-68B1E7B05447}" type="pres">
      <dgm:prSet presAssocID="{F583CBBE-82BD-42AB-9F7E-D7D14BE70FC4}" presName="linear" presStyleCnt="0">
        <dgm:presLayoutVars>
          <dgm:animLvl val="lvl"/>
          <dgm:resizeHandles val="exact"/>
        </dgm:presLayoutVars>
      </dgm:prSet>
      <dgm:spPr/>
      <dgm:t>
        <a:bodyPr/>
        <a:lstStyle/>
        <a:p>
          <a:endParaRPr lang="en-US"/>
        </a:p>
      </dgm:t>
    </dgm:pt>
    <dgm:pt modelId="{80DC48AF-885C-4D44-978F-C0FBC62B535F}" type="pres">
      <dgm:prSet presAssocID="{75B895DF-7EAB-43EB-9340-50305C68E11D}" presName="parentText" presStyleLbl="node1" presStyleIdx="0" presStyleCnt="1">
        <dgm:presLayoutVars>
          <dgm:chMax val="0"/>
          <dgm:bulletEnabled val="1"/>
        </dgm:presLayoutVars>
      </dgm:prSet>
      <dgm:spPr/>
      <dgm:t>
        <a:bodyPr/>
        <a:lstStyle/>
        <a:p>
          <a:endParaRPr lang="en-US"/>
        </a:p>
      </dgm:t>
    </dgm:pt>
  </dgm:ptLst>
  <dgm:cxnLst>
    <dgm:cxn modelId="{49901482-66AD-444D-AF54-C9AC83E9B77E}" type="presOf" srcId="{75B895DF-7EAB-43EB-9340-50305C68E11D}" destId="{80DC48AF-885C-4D44-978F-C0FBC62B535F}" srcOrd="0" destOrd="0" presId="urn:microsoft.com/office/officeart/2005/8/layout/vList2"/>
    <dgm:cxn modelId="{7B31385C-F19E-4676-A0AB-B9C08C41D403}" type="presOf" srcId="{F583CBBE-82BD-42AB-9F7E-D7D14BE70FC4}" destId="{FDB13250-1846-434F-97D0-68B1E7B05447}" srcOrd="0" destOrd="0" presId="urn:microsoft.com/office/officeart/2005/8/layout/vList2"/>
    <dgm:cxn modelId="{1EC8358D-B01C-4654-BBAE-7CE56041A786}" srcId="{F583CBBE-82BD-42AB-9F7E-D7D14BE70FC4}" destId="{75B895DF-7EAB-43EB-9340-50305C68E11D}" srcOrd="0" destOrd="0" parTransId="{B7C5955F-8BCC-451E-AC98-3DD290C27504}" sibTransId="{B7334B56-5307-4EFE-9442-CCF257822FF2}"/>
    <dgm:cxn modelId="{12B9C030-31E4-4F4B-A819-64CBF552C4CA}" type="presParOf" srcId="{FDB13250-1846-434F-97D0-68B1E7B05447}" destId="{80DC48AF-885C-4D44-978F-C0FBC62B535F}"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4664BF-CA33-4CEF-8BCE-4F938C4CFE3E}"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B7FB8B29-6410-4339-8530-A95646F7D13E}">
      <dgm:prSet/>
      <dgm:spPr/>
      <dgm:t>
        <a:bodyPr/>
        <a:lstStyle/>
        <a:p>
          <a:pPr rtl="0"/>
          <a:r>
            <a:rPr lang="en-US" smtClean="0"/>
            <a:t>Excoriation</a:t>
          </a:r>
          <a:endParaRPr lang="en-US"/>
        </a:p>
      </dgm:t>
    </dgm:pt>
    <dgm:pt modelId="{D9BEBC9C-29C9-406D-9BBA-2F7ACCDF2DE3}" type="parTrans" cxnId="{60426C26-63AF-4980-97A8-91EE0C804F36}">
      <dgm:prSet/>
      <dgm:spPr/>
      <dgm:t>
        <a:bodyPr/>
        <a:lstStyle/>
        <a:p>
          <a:endParaRPr lang="en-US"/>
        </a:p>
      </dgm:t>
    </dgm:pt>
    <dgm:pt modelId="{355CEB65-D57B-4E6C-A55D-2CBB45C5BE32}" type="sibTrans" cxnId="{60426C26-63AF-4980-97A8-91EE0C804F36}">
      <dgm:prSet/>
      <dgm:spPr/>
      <dgm:t>
        <a:bodyPr/>
        <a:lstStyle/>
        <a:p>
          <a:endParaRPr lang="en-US"/>
        </a:p>
      </dgm:t>
    </dgm:pt>
    <dgm:pt modelId="{AC604A55-31FF-41EE-9837-51A5E9981DD5}" type="pres">
      <dgm:prSet presAssocID="{BD4664BF-CA33-4CEF-8BCE-4F938C4CFE3E}" presName="linear" presStyleCnt="0">
        <dgm:presLayoutVars>
          <dgm:animLvl val="lvl"/>
          <dgm:resizeHandles val="exact"/>
        </dgm:presLayoutVars>
      </dgm:prSet>
      <dgm:spPr/>
      <dgm:t>
        <a:bodyPr/>
        <a:lstStyle/>
        <a:p>
          <a:endParaRPr lang="en-US"/>
        </a:p>
      </dgm:t>
    </dgm:pt>
    <dgm:pt modelId="{2C7D3D24-FFE4-43F2-AAAA-225CF92535B5}" type="pres">
      <dgm:prSet presAssocID="{B7FB8B29-6410-4339-8530-A95646F7D13E}" presName="parentText" presStyleLbl="node1" presStyleIdx="0" presStyleCnt="1">
        <dgm:presLayoutVars>
          <dgm:chMax val="0"/>
          <dgm:bulletEnabled val="1"/>
        </dgm:presLayoutVars>
      </dgm:prSet>
      <dgm:spPr/>
      <dgm:t>
        <a:bodyPr/>
        <a:lstStyle/>
        <a:p>
          <a:endParaRPr lang="en-US"/>
        </a:p>
      </dgm:t>
    </dgm:pt>
  </dgm:ptLst>
  <dgm:cxnLst>
    <dgm:cxn modelId="{74C90A7B-766A-4E2B-867D-A581FBDF37F3}" type="presOf" srcId="{B7FB8B29-6410-4339-8530-A95646F7D13E}" destId="{2C7D3D24-FFE4-43F2-AAAA-225CF92535B5}" srcOrd="0" destOrd="0" presId="urn:microsoft.com/office/officeart/2005/8/layout/vList2"/>
    <dgm:cxn modelId="{EAF3E4CD-772D-4E20-95B9-59644A85AFC4}" type="presOf" srcId="{BD4664BF-CA33-4CEF-8BCE-4F938C4CFE3E}" destId="{AC604A55-31FF-41EE-9837-51A5E9981DD5}" srcOrd="0" destOrd="0" presId="urn:microsoft.com/office/officeart/2005/8/layout/vList2"/>
    <dgm:cxn modelId="{60426C26-63AF-4980-97A8-91EE0C804F36}" srcId="{BD4664BF-CA33-4CEF-8BCE-4F938C4CFE3E}" destId="{B7FB8B29-6410-4339-8530-A95646F7D13E}" srcOrd="0" destOrd="0" parTransId="{D9BEBC9C-29C9-406D-9BBA-2F7ACCDF2DE3}" sibTransId="{355CEB65-D57B-4E6C-A55D-2CBB45C5BE32}"/>
    <dgm:cxn modelId="{D1CFF067-B93D-4E12-B302-48A0A81FEF2C}" type="presParOf" srcId="{AC604A55-31FF-41EE-9837-51A5E9981DD5}" destId="{2C7D3D24-FFE4-43F2-AAAA-225CF92535B5}"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22A629-74D0-44B5-BCB2-75A72B4630E8}"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2F252644-1AC7-4DDB-9E1C-3FCD24E71BA2}">
      <dgm:prSet/>
      <dgm:spPr/>
      <dgm:t>
        <a:bodyPr/>
        <a:lstStyle/>
        <a:p>
          <a:pPr rtl="0"/>
          <a:r>
            <a:rPr lang="en-US" smtClean="0"/>
            <a:t>Diagnostic criteria</a:t>
          </a:r>
          <a:endParaRPr lang="en-US"/>
        </a:p>
      </dgm:t>
    </dgm:pt>
    <dgm:pt modelId="{41952766-0348-4FD4-A8B0-1BCC5AD63C6A}" type="parTrans" cxnId="{63F28052-F328-41E7-9E07-2103D4AA6D88}">
      <dgm:prSet/>
      <dgm:spPr/>
      <dgm:t>
        <a:bodyPr/>
        <a:lstStyle/>
        <a:p>
          <a:endParaRPr lang="en-US"/>
        </a:p>
      </dgm:t>
    </dgm:pt>
    <dgm:pt modelId="{22C3F87A-A54D-4A4D-9A38-E041223CFDFF}" type="sibTrans" cxnId="{63F28052-F328-41E7-9E07-2103D4AA6D88}">
      <dgm:prSet/>
      <dgm:spPr/>
      <dgm:t>
        <a:bodyPr/>
        <a:lstStyle/>
        <a:p>
          <a:endParaRPr lang="en-US"/>
        </a:p>
      </dgm:t>
    </dgm:pt>
    <dgm:pt modelId="{1297E844-F672-47AF-99A5-3FAA0232B322}" type="pres">
      <dgm:prSet presAssocID="{C422A629-74D0-44B5-BCB2-75A72B4630E8}" presName="linear" presStyleCnt="0">
        <dgm:presLayoutVars>
          <dgm:animLvl val="lvl"/>
          <dgm:resizeHandles val="exact"/>
        </dgm:presLayoutVars>
      </dgm:prSet>
      <dgm:spPr/>
      <dgm:t>
        <a:bodyPr/>
        <a:lstStyle/>
        <a:p>
          <a:endParaRPr lang="en-US"/>
        </a:p>
      </dgm:t>
    </dgm:pt>
    <dgm:pt modelId="{DB0B9675-EC4B-4675-871F-89F133B0DED7}" type="pres">
      <dgm:prSet presAssocID="{2F252644-1AC7-4DDB-9E1C-3FCD24E71BA2}" presName="parentText" presStyleLbl="node1" presStyleIdx="0" presStyleCnt="1">
        <dgm:presLayoutVars>
          <dgm:chMax val="0"/>
          <dgm:bulletEnabled val="1"/>
        </dgm:presLayoutVars>
      </dgm:prSet>
      <dgm:spPr/>
      <dgm:t>
        <a:bodyPr/>
        <a:lstStyle/>
        <a:p>
          <a:endParaRPr lang="en-US"/>
        </a:p>
      </dgm:t>
    </dgm:pt>
  </dgm:ptLst>
  <dgm:cxnLst>
    <dgm:cxn modelId="{C916A3B5-15F1-4A08-9C27-726DCE6EFDCE}" type="presOf" srcId="{C422A629-74D0-44B5-BCB2-75A72B4630E8}" destId="{1297E844-F672-47AF-99A5-3FAA0232B322}" srcOrd="0" destOrd="0" presId="urn:microsoft.com/office/officeart/2005/8/layout/vList2"/>
    <dgm:cxn modelId="{63F28052-F328-41E7-9E07-2103D4AA6D88}" srcId="{C422A629-74D0-44B5-BCB2-75A72B4630E8}" destId="{2F252644-1AC7-4DDB-9E1C-3FCD24E71BA2}" srcOrd="0" destOrd="0" parTransId="{41952766-0348-4FD4-A8B0-1BCC5AD63C6A}" sibTransId="{22C3F87A-A54D-4A4D-9A38-E041223CFDFF}"/>
    <dgm:cxn modelId="{820FD413-71DE-4C7A-B6F8-A983E8087EB6}" type="presOf" srcId="{2F252644-1AC7-4DDB-9E1C-3FCD24E71BA2}" destId="{DB0B9675-EC4B-4675-871F-89F133B0DED7}" srcOrd="0" destOrd="0" presId="urn:microsoft.com/office/officeart/2005/8/layout/vList2"/>
    <dgm:cxn modelId="{7A6920F0-4CC2-4863-BD74-913451E33A73}" type="presParOf" srcId="{1297E844-F672-47AF-99A5-3FAA0232B322}" destId="{DB0B9675-EC4B-4675-871F-89F133B0DED7}"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B0ADCD-17C6-4B4F-A777-3E0BD6E12F02}" type="doc">
      <dgm:prSet loTypeId="urn:microsoft.com/office/officeart/2005/8/layout/vList2" loCatId="list" qsTypeId="urn:microsoft.com/office/officeart/2005/8/quickstyle/3d9" qsCatId="3D" csTypeId="urn:microsoft.com/office/officeart/2005/8/colors/accent1_2" csCatId="accent1"/>
      <dgm:spPr/>
      <dgm:t>
        <a:bodyPr/>
        <a:lstStyle/>
        <a:p>
          <a:endParaRPr lang="en-US"/>
        </a:p>
      </dgm:t>
    </dgm:pt>
    <dgm:pt modelId="{0EFDA806-44E9-4D51-8A0A-F3CC0F14CDBD}">
      <dgm:prSet/>
      <dgm:spPr/>
      <dgm:t>
        <a:bodyPr/>
        <a:lstStyle/>
        <a:p>
          <a:pPr rtl="0"/>
          <a:r>
            <a:rPr lang="en-US" smtClean="0"/>
            <a:t>Diagnostic features</a:t>
          </a:r>
          <a:endParaRPr lang="en-US"/>
        </a:p>
      </dgm:t>
    </dgm:pt>
    <dgm:pt modelId="{D7102C18-BAF2-4C3E-A5B9-787951C50169}" type="parTrans" cxnId="{2C29129D-6962-4013-8376-65F70CD656A5}">
      <dgm:prSet/>
      <dgm:spPr/>
      <dgm:t>
        <a:bodyPr/>
        <a:lstStyle/>
        <a:p>
          <a:endParaRPr lang="en-US"/>
        </a:p>
      </dgm:t>
    </dgm:pt>
    <dgm:pt modelId="{8FBCF1F7-B513-4EB5-8B67-19F63144D8BA}" type="sibTrans" cxnId="{2C29129D-6962-4013-8376-65F70CD656A5}">
      <dgm:prSet/>
      <dgm:spPr/>
      <dgm:t>
        <a:bodyPr/>
        <a:lstStyle/>
        <a:p>
          <a:endParaRPr lang="en-US"/>
        </a:p>
      </dgm:t>
    </dgm:pt>
    <dgm:pt modelId="{A0DACED8-15E5-4BAD-BB1D-C75AD0E73EC4}" type="pres">
      <dgm:prSet presAssocID="{DDB0ADCD-17C6-4B4F-A777-3E0BD6E12F02}" presName="linear" presStyleCnt="0">
        <dgm:presLayoutVars>
          <dgm:animLvl val="lvl"/>
          <dgm:resizeHandles val="exact"/>
        </dgm:presLayoutVars>
      </dgm:prSet>
      <dgm:spPr/>
      <dgm:t>
        <a:bodyPr/>
        <a:lstStyle/>
        <a:p>
          <a:endParaRPr lang="en-US"/>
        </a:p>
      </dgm:t>
    </dgm:pt>
    <dgm:pt modelId="{A2DDF8E6-3FAD-49C1-8201-90BB79C3B761}" type="pres">
      <dgm:prSet presAssocID="{0EFDA806-44E9-4D51-8A0A-F3CC0F14CDBD}" presName="parentText" presStyleLbl="node1" presStyleIdx="0" presStyleCnt="1">
        <dgm:presLayoutVars>
          <dgm:chMax val="0"/>
          <dgm:bulletEnabled val="1"/>
        </dgm:presLayoutVars>
      </dgm:prSet>
      <dgm:spPr/>
      <dgm:t>
        <a:bodyPr/>
        <a:lstStyle/>
        <a:p>
          <a:endParaRPr lang="en-US"/>
        </a:p>
      </dgm:t>
    </dgm:pt>
  </dgm:ptLst>
  <dgm:cxnLst>
    <dgm:cxn modelId="{8B30730D-811C-47A6-97F8-0A8B80AC400E}" type="presOf" srcId="{DDB0ADCD-17C6-4B4F-A777-3E0BD6E12F02}" destId="{A0DACED8-15E5-4BAD-BB1D-C75AD0E73EC4}" srcOrd="0" destOrd="0" presId="urn:microsoft.com/office/officeart/2005/8/layout/vList2"/>
    <dgm:cxn modelId="{1C4BB1DF-A2B4-4F70-8CF4-2EE2F0F5EE28}" type="presOf" srcId="{0EFDA806-44E9-4D51-8A0A-F3CC0F14CDBD}" destId="{A2DDF8E6-3FAD-49C1-8201-90BB79C3B761}" srcOrd="0" destOrd="0" presId="urn:microsoft.com/office/officeart/2005/8/layout/vList2"/>
    <dgm:cxn modelId="{2C29129D-6962-4013-8376-65F70CD656A5}" srcId="{DDB0ADCD-17C6-4B4F-A777-3E0BD6E12F02}" destId="{0EFDA806-44E9-4D51-8A0A-F3CC0F14CDBD}" srcOrd="0" destOrd="0" parTransId="{D7102C18-BAF2-4C3E-A5B9-787951C50169}" sibTransId="{8FBCF1F7-B513-4EB5-8B67-19F63144D8BA}"/>
    <dgm:cxn modelId="{FF9D4201-3504-45F7-B802-CCDE2BC74DFD}" type="presParOf" srcId="{A0DACED8-15E5-4BAD-BB1D-C75AD0E73EC4}" destId="{A2DDF8E6-3FAD-49C1-8201-90BB79C3B76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421824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261077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198952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62219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6246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148808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1539180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267656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331359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161566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368085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264346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413537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119554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59332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6BC2-F87B-4B6E-8037-8FA72D6C61D2}"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327649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566BC2-F87B-4B6E-8037-8FA72D6C61D2}" type="datetimeFigureOut">
              <a:rPr lang="en-US" smtClean="0"/>
              <a:pPr/>
              <a:t>10/15/2020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5FE7641-9BB3-4CDB-B241-05254A9A282A}" type="slidenum">
              <a:rPr lang="en-US" smtClean="0"/>
              <a:pPr/>
              <a:t>‹#›</a:t>
            </a:fld>
            <a:endParaRPr lang="en-US"/>
          </a:p>
        </p:txBody>
      </p:sp>
    </p:spTree>
    <p:extLst>
      <p:ext uri="{BB962C8B-B14F-4D97-AF65-F5344CB8AC3E}">
        <p14:creationId xmlns:p14="http://schemas.microsoft.com/office/powerpoint/2010/main" xmlns="" val="369829682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diagramColors" Target="../diagrams/colors1.xml"/><Relationship Id="rId11" Type="http://schemas.microsoft.com/office/2007/relationships/media" Target="../media/media1.wma"/><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microsoft.com/office/2007/relationships/diagramDrawing" Target="../diagrams/drawing2.xml"/></Relationships>
</file>

<file path=ppt/slides/_rels/slide8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media" Target="../media/media2.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diagramDrawing" Target="../diagrams/drawing3.xml"/></Relationships>
</file>

<file path=ppt/slides/_rels/slide8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media" Target="../media/media3.wma"/><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8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media" Target="../media/media4.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media" Target="../media/media5.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diagramDrawing" Target="../diagrams/drawing6.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9.png"/><Relationship Id="rId4" Type="http://schemas.microsoft.com/office/2007/relationships/media" Target="../media/media6.wma"/></Relationships>
</file>

<file path=ppt/slides/_rels/slide9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media" Target="../media/media7.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diagramDrawing" Target="../diagrams/drawing7.xml"/></Relationships>
</file>

<file path=ppt/slides/_rels/slide9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media" Target="../media/media8.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diagramDrawing" Target="../diagrams/drawing8.xml"/></Relationships>
</file>

<file path=ppt/slides/_rels/slide9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media" Target="../media/media9.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9.xml"/></Relationships>
</file>

<file path=ppt/slides/_rels/slide9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media" Target="../media/media10.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diagramDrawing" Target="../diagrams/drawing10.xml"/></Relationships>
</file>

<file path=ppt/slides/_rels/slide9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1.xml"/><Relationship Id="rId7" Type="http://schemas.microsoft.com/office/2007/relationships/media" Target="../media/media11.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microsoft.com/office/2007/relationships/diagramDrawing" Target="../diagrams/drawing11.xml"/></Relationships>
</file>

<file path=ppt/slides/_rels/slide9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9.png"/><Relationship Id="rId4" Type="http://schemas.microsoft.com/office/2007/relationships/media" Target="../media/media12.wma"/></Relationships>
</file>

<file path=ppt/slides/_rels/slide9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media" Target="../media/media13.wm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microsoft.com/office/2007/relationships/diagramDrawing" Target="../diagrams/drawing1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632C8-4910-476F-B182-066F5F7BCAD7}"/>
              </a:ext>
            </a:extLst>
          </p:cNvPr>
          <p:cNvSpPr>
            <a:spLocks noGrp="1"/>
          </p:cNvSpPr>
          <p:nvPr>
            <p:ph type="ctrTitle"/>
          </p:nvPr>
        </p:nvSpPr>
        <p:spPr/>
        <p:txBody>
          <a:bodyPr/>
          <a:lstStyle/>
          <a:p>
            <a:r>
              <a:rPr lang="en-US" dirty="0"/>
              <a:t>Anxiety Disorder</a:t>
            </a:r>
          </a:p>
        </p:txBody>
      </p:sp>
      <p:sp>
        <p:nvSpPr>
          <p:cNvPr id="3" name="Subtitle 2">
            <a:extLst>
              <a:ext uri="{FF2B5EF4-FFF2-40B4-BE49-F238E27FC236}">
                <a16:creationId xmlns="" xmlns:a16="http://schemas.microsoft.com/office/drawing/2014/main" id="{71B9E6A7-9F1E-4D49-946C-BEC5688B9149}"/>
              </a:ext>
            </a:extLst>
          </p:cNvPr>
          <p:cNvSpPr>
            <a:spLocks noGrp="1"/>
          </p:cNvSpPr>
          <p:nvPr>
            <p:ph type="subTitle" idx="1"/>
          </p:nvPr>
        </p:nvSpPr>
        <p:spPr/>
        <p:txBody>
          <a:bodyPr/>
          <a:lstStyle/>
          <a:p>
            <a:r>
              <a:rPr lang="en-US" dirty="0"/>
              <a:t>A feeling of worry, nervousness, or unease about something with an uncertain outcome.</a:t>
            </a:r>
          </a:p>
        </p:txBody>
      </p:sp>
    </p:spTree>
    <p:extLst>
      <p:ext uri="{BB962C8B-B14F-4D97-AF65-F5344CB8AC3E}">
        <p14:creationId xmlns:p14="http://schemas.microsoft.com/office/powerpoint/2010/main" xmlns="" val="63721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Prevalence</a:t>
            </a:r>
            <a:endParaRPr lang="en-US" dirty="0"/>
          </a:p>
        </p:txBody>
      </p:sp>
      <p:sp>
        <p:nvSpPr>
          <p:cNvPr id="3" name="Subtitle 2"/>
          <p:cNvSpPr>
            <a:spLocks noGrp="1"/>
          </p:cNvSpPr>
          <p:nvPr>
            <p:ph type="subTitle" idx="1"/>
          </p:nvPr>
        </p:nvSpPr>
        <p:spPr>
          <a:xfrm>
            <a:off x="2895600" y="3886200"/>
            <a:ext cx="6172200" cy="1524000"/>
          </a:xfrm>
        </p:spPr>
        <p:txBody>
          <a:bodyPr>
            <a:normAutofit/>
          </a:bodyPr>
          <a:lstStyle/>
          <a:p>
            <a:r>
              <a:rPr lang="en-US" dirty="0" smtClean="0">
                <a:solidFill>
                  <a:schemeClr val="tx1"/>
                </a:solidFill>
              </a:rPr>
              <a:t>The prevalence of other anxiety disorder due to another medical condition is unclear. This appears to be an elevated  prevalence of anxiety disorders among individuals with a variety of medical conditions including  asthama,hypertension,ulcers,and arthritis.</a:t>
            </a:r>
          </a:p>
          <a:p>
            <a:endParaRPr lang="en-US" dirty="0">
              <a:solidFill>
                <a:schemeClr val="tx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297773280"/>
              </p:ext>
            </p:extLst>
          </p:nvPr>
        </p:nvGraphicFramePr>
        <p:xfrm>
          <a:off x="193183" y="349756"/>
          <a:ext cx="9066727" cy="226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60608" y="3466030"/>
            <a:ext cx="10122795" cy="3046988"/>
          </a:xfrm>
          <a:prstGeom prst="rect">
            <a:avLst/>
          </a:prstGeom>
        </p:spPr>
        <p:txBody>
          <a:bodyPr wrap="square">
            <a:spAutoFit/>
          </a:bodyPr>
          <a:lstStyle/>
          <a:p>
            <a:pPr fontAlgn="base"/>
            <a:r>
              <a:rPr lang="en-US" sz="2400" b="1" dirty="0"/>
              <a:t>Obsessional jealousy</a:t>
            </a:r>
          </a:p>
          <a:p>
            <a:pPr fontAlgn="base"/>
            <a:r>
              <a:rPr lang="en-US" sz="2400" dirty="0"/>
              <a:t>This is characterized by </a:t>
            </a:r>
            <a:r>
              <a:rPr lang="en-US" sz="2400" dirty="0" smtClean="0"/>
              <a:t>non-delusional </a:t>
            </a:r>
            <a:r>
              <a:rPr lang="en-US" sz="2400" dirty="0"/>
              <a:t>preoccupation with a partner's perceived infidelity. The preoccupations may lead to repetitive behaviors or mental acts in response to the infidelity concerns; they cause clinically significant distress or impairment in social, occupational, or other important areas of functioning; and they are not better explained by another mental disorder such as delusional disorder, jealous type, or paranoid personality disorder.</a:t>
            </a:r>
          </a:p>
        </p:txBody>
      </p:sp>
    </p:spTree>
    <p:extLst>
      <p:ext uri="{BB962C8B-B14F-4D97-AF65-F5344CB8AC3E}">
        <p14:creationId xmlns:p14="http://schemas.microsoft.com/office/powerpoint/2010/main" xmlns="" val="3812336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581" y="3759283"/>
            <a:ext cx="9066726" cy="3046988"/>
          </a:xfrm>
          <a:prstGeom prst="rect">
            <a:avLst/>
          </a:prstGeom>
        </p:spPr>
        <p:txBody>
          <a:bodyPr wrap="square">
            <a:spAutoFit/>
          </a:bodyPr>
          <a:lstStyle/>
          <a:p>
            <a:pPr fontAlgn="base"/>
            <a:r>
              <a:rPr lang="en-US" sz="3200" b="1" dirty="0">
                <a:solidFill>
                  <a:srgbClr val="3A3A3A"/>
                </a:solidFill>
                <a:latin typeface="Helvetica Neue"/>
              </a:rPr>
              <a:t>Body dysmorphic-like disorder without repetitive behaviors</a:t>
            </a:r>
          </a:p>
          <a:p>
            <a:pPr fontAlgn="base"/>
            <a:r>
              <a:rPr lang="en-US" sz="3200" dirty="0">
                <a:solidFill>
                  <a:srgbClr val="3A3A3A"/>
                </a:solidFill>
                <a:latin typeface="Helvetica Neue"/>
              </a:rPr>
              <a:t>Presentations that meet body dysmorphic disorder except that the individual has not performed repetitive behaviors or mental acts in response to the appearance concerns.</a:t>
            </a:r>
            <a:endParaRPr lang="en-US" sz="3200" b="0" i="0" dirty="0">
              <a:solidFill>
                <a:srgbClr val="3A3A3A"/>
              </a:solidFill>
              <a:effectLst/>
              <a:latin typeface="Helvetica Neue"/>
            </a:endParaRPr>
          </a:p>
        </p:txBody>
      </p:sp>
      <p:sp>
        <p:nvSpPr>
          <p:cNvPr id="3" name="TextBox 2"/>
          <p:cNvSpPr txBox="1"/>
          <p:nvPr/>
        </p:nvSpPr>
        <p:spPr>
          <a:xfrm>
            <a:off x="888642" y="425003"/>
            <a:ext cx="8358389" cy="489397"/>
          </a:xfrm>
          <a:prstGeom prst="rect">
            <a:avLst/>
          </a:prstGeom>
          <a:noFill/>
        </p:spPr>
        <p:txBody>
          <a:bodyPr wrap="squar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xmlns="" val="3961231473"/>
              </p:ext>
            </p:extLst>
          </p:nvPr>
        </p:nvGraphicFramePr>
        <p:xfrm>
          <a:off x="1068946" y="579548"/>
          <a:ext cx="7959144" cy="1725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5863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7562BF-5934-4005-BA72-2F4B5D2A00AF}"/>
              </a:ext>
            </a:extLst>
          </p:cNvPr>
          <p:cNvSpPr>
            <a:spLocks noGrp="1"/>
          </p:cNvSpPr>
          <p:nvPr>
            <p:ph type="ctrTitle"/>
          </p:nvPr>
        </p:nvSpPr>
        <p:spPr/>
        <p:txBody>
          <a:bodyPr/>
          <a:lstStyle/>
          <a:p>
            <a:r>
              <a:rPr lang="en-US" dirty="0" smtClean="0"/>
              <a:t>Selective mutism</a:t>
            </a:r>
            <a:endParaRPr lang="en-US" dirty="0"/>
          </a:p>
        </p:txBody>
      </p:sp>
      <p:sp>
        <p:nvSpPr>
          <p:cNvPr id="3" name="Subtitle 2">
            <a:extLst>
              <a:ext uri="{FF2B5EF4-FFF2-40B4-BE49-F238E27FC236}">
                <a16:creationId xmlns="" xmlns:a16="http://schemas.microsoft.com/office/drawing/2014/main" id="{2064BFCB-637A-433B-A1F8-91FCE09860BF}"/>
              </a:ext>
            </a:extLst>
          </p:cNvPr>
          <p:cNvSpPr>
            <a:spLocks noGrp="1"/>
          </p:cNvSpPr>
          <p:nvPr>
            <p:ph type="subTitle" idx="1"/>
          </p:nvPr>
        </p:nvSpPr>
        <p:spPr>
          <a:xfrm>
            <a:off x="447568" y="4231140"/>
            <a:ext cx="9422296" cy="1990379"/>
          </a:xfrm>
        </p:spPr>
        <p:txBody>
          <a:bodyPr/>
          <a:lstStyle/>
          <a:p>
            <a:r>
              <a:rPr lang="en-US" dirty="0" smtClean="0"/>
              <a:t>Selective mutism is an anxiety in which a person who is normally capable of speech cannot speak in specific situation or to specific people it is usually co-exists with </a:t>
            </a:r>
            <a:r>
              <a:rPr lang="en-US" dirty="0"/>
              <a:t>disorder shyness </a:t>
            </a:r>
            <a:r>
              <a:rPr lang="en-US" dirty="0" smtClean="0"/>
              <a:t>or social anxiety.</a:t>
            </a:r>
            <a:endParaRPr lang="en-US" dirty="0"/>
          </a:p>
        </p:txBody>
      </p:sp>
    </p:spTree>
    <p:extLst>
      <p:ext uri="{BB962C8B-B14F-4D97-AF65-F5344CB8AC3E}">
        <p14:creationId xmlns:p14="http://schemas.microsoft.com/office/powerpoint/2010/main" xmlns="" val="238548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1C34BB-6416-4CE3-B847-775F348113E5}"/>
              </a:ext>
            </a:extLst>
          </p:cNvPr>
          <p:cNvSpPr>
            <a:spLocks noGrp="1"/>
          </p:cNvSpPr>
          <p:nvPr>
            <p:ph type="title"/>
          </p:nvPr>
        </p:nvSpPr>
        <p:spPr/>
        <p:txBody>
          <a:bodyPr/>
          <a:lstStyle/>
          <a:p>
            <a:r>
              <a:rPr lang="en-US" dirty="0"/>
              <a:t>Criteria.</a:t>
            </a:r>
          </a:p>
        </p:txBody>
      </p:sp>
      <p:sp>
        <p:nvSpPr>
          <p:cNvPr id="3" name="Content Placeholder 2">
            <a:extLst>
              <a:ext uri="{FF2B5EF4-FFF2-40B4-BE49-F238E27FC236}">
                <a16:creationId xmlns="" xmlns:a16="http://schemas.microsoft.com/office/drawing/2014/main" id="{DA53FC1A-E8D4-44EA-B4FB-F53853A61622}"/>
              </a:ext>
            </a:extLst>
          </p:cNvPr>
          <p:cNvSpPr>
            <a:spLocks noGrp="1"/>
          </p:cNvSpPr>
          <p:nvPr>
            <p:ph idx="1"/>
          </p:nvPr>
        </p:nvSpPr>
        <p:spPr/>
        <p:txBody>
          <a:bodyPr>
            <a:normAutofit lnSpcReduction="10000"/>
          </a:bodyPr>
          <a:lstStyle/>
          <a:p>
            <a:pPr fontAlgn="base"/>
            <a:r>
              <a:rPr lang="en-US" dirty="0"/>
              <a:t>Consistent failure to speak in specific social situations (in which there is an expectation for speaking, e.g., at school) despite speaking in other situations.</a:t>
            </a:r>
          </a:p>
          <a:p>
            <a:pPr fontAlgn="base"/>
            <a:r>
              <a:rPr lang="en-US" dirty="0"/>
              <a:t>The disturbance interferes with educational or occupational achievement or with social communication.</a:t>
            </a:r>
          </a:p>
          <a:p>
            <a:pPr fontAlgn="base"/>
            <a:r>
              <a:rPr lang="en-US" dirty="0"/>
              <a:t>The duration of the disturbance is at least 1 month (not limited to the first month of school).</a:t>
            </a:r>
          </a:p>
          <a:p>
            <a:pPr fontAlgn="base"/>
            <a:r>
              <a:rPr lang="en-US" dirty="0"/>
              <a:t>The failure to speak is not due to a lack of knowledge of, or comfort with the spoken language required in a social situation.</a:t>
            </a:r>
          </a:p>
          <a:p>
            <a:pPr fontAlgn="base"/>
            <a:r>
              <a:rPr lang="en-US" dirty="0"/>
              <a:t>The disturbance is not better accounted for by a Communication Disorder (e.g., Stuttering) and does not occur exclusively during the course of a Persuasive Developmental Disorder, Schizophrenia, or other Psychotic Disorder.</a:t>
            </a:r>
          </a:p>
          <a:p>
            <a:endParaRPr lang="en-US" dirty="0"/>
          </a:p>
        </p:txBody>
      </p:sp>
    </p:spTree>
    <p:extLst>
      <p:ext uri="{BB962C8B-B14F-4D97-AF65-F5344CB8AC3E}">
        <p14:creationId xmlns:p14="http://schemas.microsoft.com/office/powerpoint/2010/main" xmlns="" val="154524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B7E0E-1382-46B9-B026-F2E4FB35468A}"/>
              </a:ext>
            </a:extLst>
          </p:cNvPr>
          <p:cNvSpPr>
            <a:spLocks noGrp="1"/>
          </p:cNvSpPr>
          <p:nvPr>
            <p:ph type="title"/>
          </p:nvPr>
        </p:nvSpPr>
        <p:spPr/>
        <p:txBody>
          <a:bodyPr/>
          <a:lstStyle/>
          <a:p>
            <a:r>
              <a:rPr lang="en-US" dirty="0"/>
              <a:t>Treatment </a:t>
            </a:r>
          </a:p>
        </p:txBody>
      </p:sp>
      <p:sp>
        <p:nvSpPr>
          <p:cNvPr id="3" name="Content Placeholder 2">
            <a:extLst>
              <a:ext uri="{FF2B5EF4-FFF2-40B4-BE49-F238E27FC236}">
                <a16:creationId xmlns="" xmlns:a16="http://schemas.microsoft.com/office/drawing/2014/main" id="{2D989B18-0DDF-437E-87ED-9719681969EE}"/>
              </a:ext>
            </a:extLst>
          </p:cNvPr>
          <p:cNvSpPr>
            <a:spLocks noGrp="1"/>
          </p:cNvSpPr>
          <p:nvPr>
            <p:ph idx="1"/>
          </p:nvPr>
        </p:nvSpPr>
        <p:spPr/>
        <p:txBody>
          <a:bodyPr/>
          <a:lstStyle/>
          <a:p>
            <a:r>
              <a:rPr lang="en-US" dirty="0"/>
              <a:t>Social communication anxiety treatment</a:t>
            </a:r>
          </a:p>
          <a:p>
            <a:r>
              <a:rPr lang="en-US" dirty="0"/>
              <a:t>Psychodynamic therapy</a:t>
            </a:r>
          </a:p>
          <a:p>
            <a:r>
              <a:rPr lang="en-US" dirty="0"/>
              <a:t>Family therapy</a:t>
            </a:r>
          </a:p>
          <a:p>
            <a:r>
              <a:rPr lang="en-US" dirty="0"/>
              <a:t>Behavioral therapy</a:t>
            </a:r>
          </a:p>
        </p:txBody>
      </p:sp>
    </p:spTree>
    <p:extLst>
      <p:ext uri="{BB962C8B-B14F-4D97-AF65-F5344CB8AC3E}">
        <p14:creationId xmlns:p14="http://schemas.microsoft.com/office/powerpoint/2010/main" xmlns="" val="173102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2E284-F00E-4DDB-9432-0894AC716FF7}"/>
              </a:ext>
            </a:extLst>
          </p:cNvPr>
          <p:cNvSpPr>
            <a:spLocks noGrp="1"/>
          </p:cNvSpPr>
          <p:nvPr>
            <p:ph type="ctrTitle"/>
          </p:nvPr>
        </p:nvSpPr>
        <p:spPr/>
        <p:txBody>
          <a:bodyPr/>
          <a:lstStyle/>
          <a:p>
            <a:r>
              <a:rPr lang="en-US" dirty="0"/>
              <a:t>Specific phobia</a:t>
            </a:r>
          </a:p>
        </p:txBody>
      </p:sp>
      <p:sp>
        <p:nvSpPr>
          <p:cNvPr id="3" name="Subtitle 2">
            <a:extLst>
              <a:ext uri="{FF2B5EF4-FFF2-40B4-BE49-F238E27FC236}">
                <a16:creationId xmlns="" xmlns:a16="http://schemas.microsoft.com/office/drawing/2014/main" id="{AF4F7FB2-FAA5-4E94-BFEA-375D509473E2}"/>
              </a:ext>
            </a:extLst>
          </p:cNvPr>
          <p:cNvSpPr>
            <a:spLocks noGrp="1"/>
          </p:cNvSpPr>
          <p:nvPr>
            <p:ph type="subTitle" idx="1"/>
          </p:nvPr>
        </p:nvSpPr>
        <p:spPr/>
        <p:txBody>
          <a:bodyPr/>
          <a:lstStyle/>
          <a:p>
            <a:r>
              <a:rPr lang="en-US" dirty="0"/>
              <a:t>Specific phobia </a:t>
            </a:r>
            <a:r>
              <a:rPr lang="en-US" dirty="0" smtClean="0"/>
              <a:t>formally </a:t>
            </a:r>
            <a:r>
              <a:rPr lang="en-US" dirty="0"/>
              <a:t>called a simple phobia is a lasting and unreasonable fear caused by the presence or thought of a specific object or situation that usually poses little or no actual danger</a:t>
            </a:r>
          </a:p>
        </p:txBody>
      </p:sp>
    </p:spTree>
    <p:extLst>
      <p:ext uri="{BB962C8B-B14F-4D97-AF65-F5344CB8AC3E}">
        <p14:creationId xmlns:p14="http://schemas.microsoft.com/office/powerpoint/2010/main" xmlns="" val="249155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F208E-55BE-4CF7-A886-3A07ABC562C7}"/>
              </a:ext>
            </a:extLst>
          </p:cNvPr>
          <p:cNvSpPr>
            <a:spLocks noGrp="1"/>
          </p:cNvSpPr>
          <p:nvPr>
            <p:ph type="title"/>
          </p:nvPr>
        </p:nvSpPr>
        <p:spPr/>
        <p:txBody>
          <a:bodyPr/>
          <a:lstStyle/>
          <a:p>
            <a:r>
              <a:rPr lang="en-US" dirty="0"/>
              <a:t>Criteria </a:t>
            </a:r>
          </a:p>
        </p:txBody>
      </p:sp>
      <p:sp>
        <p:nvSpPr>
          <p:cNvPr id="3" name="Content Placeholder 2">
            <a:extLst>
              <a:ext uri="{FF2B5EF4-FFF2-40B4-BE49-F238E27FC236}">
                <a16:creationId xmlns="" xmlns:a16="http://schemas.microsoft.com/office/drawing/2014/main" id="{EDFCB9DC-6AAD-471C-8660-CF76DF90AA04}"/>
              </a:ext>
            </a:extLst>
          </p:cNvPr>
          <p:cNvSpPr>
            <a:spLocks noGrp="1"/>
          </p:cNvSpPr>
          <p:nvPr>
            <p:ph idx="1"/>
          </p:nvPr>
        </p:nvSpPr>
        <p:spPr/>
        <p:txBody>
          <a:bodyPr>
            <a:normAutofit fontScale="77500" lnSpcReduction="20000"/>
          </a:bodyPr>
          <a:lstStyle/>
          <a:p>
            <a:pPr fontAlgn="base"/>
            <a:r>
              <a:rPr lang="en-US" dirty="0"/>
              <a:t>Marked fear or anxiety about a specific object or situation (e.g., flying, heights, animals, receiving an injection, seeing blood).</a:t>
            </a:r>
            <a:br>
              <a:rPr lang="en-US" dirty="0"/>
            </a:br>
            <a:r>
              <a:rPr lang="en-US" b="1" dirty="0"/>
              <a:t>Note:</a:t>
            </a:r>
            <a:r>
              <a:rPr lang="en-US" dirty="0"/>
              <a:t> In children, the fear or anxiety may be expressed by crying, tantrums, freezing, or cleaning.</a:t>
            </a:r>
          </a:p>
          <a:p>
            <a:pPr fontAlgn="base"/>
            <a:r>
              <a:rPr lang="en-US" dirty="0"/>
              <a:t>B. The phobic object or situation almost always provokes immediate fear or anxiety.</a:t>
            </a:r>
          </a:p>
          <a:p>
            <a:pPr fontAlgn="base"/>
            <a:r>
              <a:rPr lang="en-US" dirty="0"/>
              <a:t>C. The phobic object or situation is actively avoided or endured with intense fear or anxiety.</a:t>
            </a:r>
          </a:p>
          <a:p>
            <a:pPr fontAlgn="base"/>
            <a:r>
              <a:rPr lang="en-US" dirty="0"/>
              <a:t>D. The fear or anxiety is out of proportion to the actual danger posed by the specific object or situation and to the sociocultural context.</a:t>
            </a:r>
          </a:p>
          <a:p>
            <a:pPr fontAlgn="base"/>
            <a:r>
              <a:rPr lang="en-US" dirty="0"/>
              <a:t>E. The fear, anxiety, or avoidance is persistent, typically lasting for six months or more.</a:t>
            </a:r>
          </a:p>
          <a:p>
            <a:pPr fontAlgn="base"/>
            <a:r>
              <a:rPr lang="en-US" dirty="0"/>
              <a:t>F. The fear, anxiety, or avoidance cause clinically significant distress or impairment in social, occupational, or other important areas of functioning.</a:t>
            </a:r>
          </a:p>
          <a:p>
            <a:pPr fontAlgn="base"/>
            <a:r>
              <a:rPr lang="en-US" dirty="0"/>
              <a:t>G. The disturbance is not better explained by the symptoms of another mental disorder including fear, anxiety, and avoidance of situations associated with panic-like symptoms or other incapacitating symptoms (as in agoraphobia); objects or situations related to obsessions (as in obsessive-compulsive disorder); reminders of traumatic events (as in posttraumatic stress disorder); separation from home or attachment figures (as in separation anxiety disorder); or social situations (as in social anxiety disorder).</a:t>
            </a:r>
          </a:p>
          <a:p>
            <a:endParaRPr lang="en-US" dirty="0"/>
          </a:p>
        </p:txBody>
      </p:sp>
    </p:spTree>
    <p:extLst>
      <p:ext uri="{BB962C8B-B14F-4D97-AF65-F5344CB8AC3E}">
        <p14:creationId xmlns:p14="http://schemas.microsoft.com/office/powerpoint/2010/main" xmlns="" val="211176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539F4-5E58-40E2-BF31-81424616193E}"/>
              </a:ext>
            </a:extLst>
          </p:cNvPr>
          <p:cNvSpPr>
            <a:spLocks noGrp="1"/>
          </p:cNvSpPr>
          <p:nvPr>
            <p:ph type="title"/>
          </p:nvPr>
        </p:nvSpPr>
        <p:spPr/>
        <p:txBody>
          <a:bodyPr/>
          <a:lstStyle/>
          <a:p>
            <a:r>
              <a:rPr lang="en-US" dirty="0"/>
              <a:t>Causes </a:t>
            </a:r>
          </a:p>
        </p:txBody>
      </p:sp>
      <p:sp>
        <p:nvSpPr>
          <p:cNvPr id="3" name="Content Placeholder 2">
            <a:extLst>
              <a:ext uri="{FF2B5EF4-FFF2-40B4-BE49-F238E27FC236}">
                <a16:creationId xmlns="" xmlns:a16="http://schemas.microsoft.com/office/drawing/2014/main" id="{FC0420F1-5C71-4EBF-A574-FDAD2C48A51B}"/>
              </a:ext>
            </a:extLst>
          </p:cNvPr>
          <p:cNvSpPr>
            <a:spLocks noGrp="1"/>
          </p:cNvSpPr>
          <p:nvPr>
            <p:ph idx="1"/>
          </p:nvPr>
        </p:nvSpPr>
        <p:spPr/>
        <p:txBody>
          <a:bodyPr/>
          <a:lstStyle/>
          <a:p>
            <a:r>
              <a:rPr lang="en-US" dirty="0"/>
              <a:t>Traumatic event</a:t>
            </a:r>
          </a:p>
          <a:p>
            <a:r>
              <a:rPr lang="en-US" dirty="0"/>
              <a:t>Observing others suffering from</a:t>
            </a:r>
          </a:p>
          <a:p>
            <a:r>
              <a:rPr lang="en-US" dirty="0"/>
              <a:t>Information transmission </a:t>
            </a:r>
          </a:p>
        </p:txBody>
      </p:sp>
    </p:spTree>
    <p:extLst>
      <p:ext uri="{BB962C8B-B14F-4D97-AF65-F5344CB8AC3E}">
        <p14:creationId xmlns:p14="http://schemas.microsoft.com/office/powerpoint/2010/main" xmlns="" val="207786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3DDD33-A157-412D-9CF6-D8EC45AF9BCA}"/>
              </a:ext>
            </a:extLst>
          </p:cNvPr>
          <p:cNvSpPr>
            <a:spLocks noGrp="1"/>
          </p:cNvSpPr>
          <p:nvPr>
            <p:ph type="title"/>
          </p:nvPr>
        </p:nvSpPr>
        <p:spPr/>
        <p:txBody>
          <a:bodyPr/>
          <a:lstStyle/>
          <a:p>
            <a:r>
              <a:rPr lang="en-US" dirty="0"/>
              <a:t>Symptoms </a:t>
            </a:r>
          </a:p>
        </p:txBody>
      </p:sp>
      <p:sp>
        <p:nvSpPr>
          <p:cNvPr id="3" name="Content Placeholder 2">
            <a:extLst>
              <a:ext uri="{FF2B5EF4-FFF2-40B4-BE49-F238E27FC236}">
                <a16:creationId xmlns="" xmlns:a16="http://schemas.microsoft.com/office/drawing/2014/main" id="{84A641C7-5244-4699-A712-D94C88E4DE28}"/>
              </a:ext>
            </a:extLst>
          </p:cNvPr>
          <p:cNvSpPr>
            <a:spLocks noGrp="1"/>
          </p:cNvSpPr>
          <p:nvPr>
            <p:ph idx="1"/>
          </p:nvPr>
        </p:nvSpPr>
        <p:spPr/>
        <p:txBody>
          <a:bodyPr>
            <a:normAutofit fontScale="77500" lnSpcReduction="20000"/>
          </a:bodyPr>
          <a:lstStyle/>
          <a:p>
            <a:pPr fontAlgn="base"/>
            <a:r>
              <a:rPr lang="en-US" b="1" dirty="0"/>
              <a:t>Physical Symptoms:</a:t>
            </a:r>
            <a:endParaRPr lang="en-US" dirty="0"/>
          </a:p>
          <a:p>
            <a:pPr fontAlgn="base"/>
            <a:r>
              <a:rPr lang="en-US" dirty="0"/>
              <a:t>Racing heart</a:t>
            </a:r>
          </a:p>
          <a:p>
            <a:pPr fontAlgn="base"/>
            <a:r>
              <a:rPr lang="en-US" dirty="0"/>
              <a:t>Difficulty breathing</a:t>
            </a:r>
          </a:p>
          <a:p>
            <a:pPr fontAlgn="base"/>
            <a:r>
              <a:rPr lang="en-US" dirty="0"/>
              <a:t>Trembling or shaking</a:t>
            </a:r>
          </a:p>
          <a:p>
            <a:pPr fontAlgn="base"/>
            <a:r>
              <a:rPr lang="en-US" dirty="0"/>
              <a:t>Sweating</a:t>
            </a:r>
          </a:p>
          <a:p>
            <a:pPr fontAlgn="base"/>
            <a:r>
              <a:rPr lang="en-US" dirty="0"/>
              <a:t>Nausea</a:t>
            </a:r>
          </a:p>
          <a:p>
            <a:pPr fontAlgn="base"/>
            <a:r>
              <a:rPr lang="en-US" dirty="0"/>
              <a:t>Dry mouth</a:t>
            </a:r>
          </a:p>
          <a:p>
            <a:pPr fontAlgn="base"/>
            <a:r>
              <a:rPr lang="en-US" dirty="0"/>
              <a:t>Chest pain or tightness</a:t>
            </a:r>
          </a:p>
          <a:p>
            <a:pPr fontAlgn="base"/>
            <a:r>
              <a:rPr lang="en-US" b="1" dirty="0"/>
              <a:t>Emotional Symptoms:</a:t>
            </a:r>
            <a:endParaRPr lang="en-US" dirty="0"/>
          </a:p>
          <a:p>
            <a:pPr fontAlgn="base"/>
            <a:r>
              <a:rPr lang="en-US" dirty="0"/>
              <a:t>Feeling overwhelming anxiety or fear</a:t>
            </a:r>
          </a:p>
          <a:p>
            <a:pPr fontAlgn="base"/>
            <a:r>
              <a:rPr lang="en-US" dirty="0"/>
              <a:t>Knowing that your fear is irrational, but feeling powerless to overcome it</a:t>
            </a:r>
          </a:p>
          <a:p>
            <a:pPr fontAlgn="base"/>
            <a:r>
              <a:rPr lang="en-US" dirty="0"/>
              <a:t>Fear of losing control</a:t>
            </a:r>
          </a:p>
          <a:p>
            <a:pPr fontAlgn="base"/>
            <a:r>
              <a:rPr lang="en-US" dirty="0"/>
              <a:t>Feeling an intense need to escape</a:t>
            </a:r>
          </a:p>
          <a:p>
            <a:endParaRPr lang="en-US" dirty="0"/>
          </a:p>
        </p:txBody>
      </p:sp>
    </p:spTree>
    <p:extLst>
      <p:ext uri="{BB962C8B-B14F-4D97-AF65-F5344CB8AC3E}">
        <p14:creationId xmlns:p14="http://schemas.microsoft.com/office/powerpoint/2010/main" xmlns="" val="388840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27E2A-A07C-426D-96AD-207B3DCF8636}"/>
              </a:ext>
            </a:extLst>
          </p:cNvPr>
          <p:cNvSpPr>
            <a:spLocks noGrp="1"/>
          </p:cNvSpPr>
          <p:nvPr>
            <p:ph type="title"/>
          </p:nvPr>
        </p:nvSpPr>
        <p:spPr/>
        <p:txBody>
          <a:bodyPr/>
          <a:lstStyle/>
          <a:p>
            <a:r>
              <a:rPr lang="en-US" dirty="0"/>
              <a:t>Treatment </a:t>
            </a:r>
          </a:p>
        </p:txBody>
      </p:sp>
      <p:sp>
        <p:nvSpPr>
          <p:cNvPr id="3" name="Content Placeholder 2">
            <a:extLst>
              <a:ext uri="{FF2B5EF4-FFF2-40B4-BE49-F238E27FC236}">
                <a16:creationId xmlns="" xmlns:a16="http://schemas.microsoft.com/office/drawing/2014/main" id="{E1C926AB-7A49-42EC-A130-E2213EC8E4FB}"/>
              </a:ext>
            </a:extLst>
          </p:cNvPr>
          <p:cNvSpPr>
            <a:spLocks noGrp="1"/>
          </p:cNvSpPr>
          <p:nvPr>
            <p:ph idx="1"/>
          </p:nvPr>
        </p:nvSpPr>
        <p:spPr/>
        <p:txBody>
          <a:bodyPr/>
          <a:lstStyle/>
          <a:p>
            <a:r>
              <a:rPr lang="en-US" dirty="0"/>
              <a:t>Cognitive behavioral therapy</a:t>
            </a:r>
          </a:p>
          <a:p>
            <a:r>
              <a:rPr lang="en-US" dirty="0"/>
              <a:t>Medication</a:t>
            </a:r>
          </a:p>
          <a:p>
            <a:endParaRPr lang="en-US" dirty="0"/>
          </a:p>
        </p:txBody>
      </p:sp>
    </p:spTree>
    <p:extLst>
      <p:ext uri="{BB962C8B-B14F-4D97-AF65-F5344CB8AC3E}">
        <p14:creationId xmlns:p14="http://schemas.microsoft.com/office/powerpoint/2010/main" xmlns="" val="316630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20000"/>
          </a:bodyPr>
          <a:lstStyle/>
          <a:p>
            <a:r>
              <a:rPr lang="en-US" sz="4400" b="1" dirty="0" smtClean="0">
                <a:latin typeface="Times New Roman" panose="02020603050405020304" pitchFamily="18" charset="0"/>
                <a:cs typeface="Times New Roman" panose="02020603050405020304" pitchFamily="18" charset="0"/>
              </a:rPr>
              <a:t>SOCIAL ANXIETY DISORDER 300.23(F40.10)</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4161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1A6D6-9815-47F1-A4D4-6BA5D0185787}"/>
              </a:ext>
            </a:extLst>
          </p:cNvPr>
          <p:cNvSpPr>
            <a:spLocks noGrp="1"/>
          </p:cNvSpPr>
          <p:nvPr>
            <p:ph type="title"/>
          </p:nvPr>
        </p:nvSpPr>
        <p:spPr/>
        <p:txBody>
          <a:bodyPr/>
          <a:lstStyle/>
          <a:p>
            <a:r>
              <a:rPr lang="en-US" dirty="0"/>
              <a:t>What is normal anxiety?</a:t>
            </a:r>
          </a:p>
        </p:txBody>
      </p:sp>
      <p:sp>
        <p:nvSpPr>
          <p:cNvPr id="3" name="Content Placeholder 2">
            <a:extLst>
              <a:ext uri="{FF2B5EF4-FFF2-40B4-BE49-F238E27FC236}">
                <a16:creationId xmlns="" xmlns:a16="http://schemas.microsoft.com/office/drawing/2014/main" id="{E0BBB8DB-7DE6-4E18-8E6A-9A34A89FF826}"/>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dirty="0"/>
              <a:t>Responding to threatening situation</a:t>
            </a:r>
          </a:p>
          <a:p>
            <a:pPr>
              <a:buFont typeface="Wingdings" panose="05000000000000000000" pitchFamily="2" charset="2"/>
              <a:buChar char="§"/>
            </a:pPr>
            <a:r>
              <a:rPr lang="en-US" dirty="0"/>
              <a:t>Defense or escape (fight or flight)</a:t>
            </a:r>
          </a:p>
          <a:p>
            <a:r>
              <a:rPr lang="en-US" dirty="0"/>
              <a:t>INCREASED</a:t>
            </a:r>
          </a:p>
          <a:p>
            <a:pPr>
              <a:buFont typeface="Wingdings" panose="05000000000000000000" pitchFamily="2" charset="2"/>
              <a:buChar char="v"/>
            </a:pPr>
            <a:r>
              <a:rPr lang="en-US" dirty="0"/>
              <a:t> Heart Rate</a:t>
            </a:r>
          </a:p>
          <a:p>
            <a:pPr>
              <a:buFont typeface="Wingdings" panose="05000000000000000000" pitchFamily="2" charset="2"/>
              <a:buChar char="v"/>
            </a:pPr>
            <a:r>
              <a:rPr lang="en-US" dirty="0"/>
              <a:t>Blood pressure</a:t>
            </a:r>
          </a:p>
          <a:p>
            <a:pPr>
              <a:buFont typeface="Wingdings" panose="05000000000000000000" pitchFamily="2" charset="2"/>
              <a:buChar char="v"/>
            </a:pPr>
            <a:r>
              <a:rPr lang="en-US" dirty="0"/>
              <a:t>Respiration</a:t>
            </a:r>
          </a:p>
          <a:p>
            <a:pPr>
              <a:buFont typeface="Wingdings" panose="05000000000000000000" pitchFamily="2" charset="2"/>
              <a:buChar char="§"/>
            </a:pPr>
            <a:r>
              <a:rPr lang="en-US" dirty="0"/>
              <a:t>Sympathetic nervous system</a:t>
            </a:r>
          </a:p>
          <a:p>
            <a:pPr>
              <a:buFont typeface="Wingdings" panose="05000000000000000000" pitchFamily="2" charset="2"/>
              <a:buChar char="v"/>
            </a:pPr>
            <a:r>
              <a:rPr lang="en-US" dirty="0"/>
              <a:t>Sweating</a:t>
            </a:r>
          </a:p>
          <a:p>
            <a:pPr>
              <a:buFont typeface="Wingdings" panose="05000000000000000000" pitchFamily="2" charset="2"/>
              <a:buChar char="v"/>
            </a:pPr>
            <a:r>
              <a:rPr lang="en-US" dirty="0"/>
              <a:t>Polyuria</a:t>
            </a:r>
          </a:p>
          <a:p>
            <a:pPr>
              <a:buFont typeface="Wingdings" panose="05000000000000000000" pitchFamily="2" charset="2"/>
              <a:buChar char="v"/>
            </a:pPr>
            <a:r>
              <a:rPr lang="en-US" dirty="0"/>
              <a:t>Diarrhea</a:t>
            </a:r>
          </a:p>
          <a:p>
            <a:pPr>
              <a:buFont typeface="Wingdings" panose="05000000000000000000" pitchFamily="2" charset="2"/>
              <a:buChar char="§"/>
            </a:pPr>
            <a:r>
              <a:rPr lang="en-US" dirty="0"/>
              <a:t>Beneficial response</a:t>
            </a:r>
          </a:p>
          <a:p>
            <a:pP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xmlns="" val="268749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DSM-5 CRITERIA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Marked fear or anxiety about one or more social situations.</a:t>
            </a:r>
          </a:p>
          <a:p>
            <a:r>
              <a:rPr lang="en-US" dirty="0" smtClean="0">
                <a:latin typeface="Times New Roman" panose="02020603050405020304" pitchFamily="18" charset="0"/>
                <a:cs typeface="Times New Roman" panose="02020603050405020304" pitchFamily="18" charset="0"/>
              </a:rPr>
              <a:t>Exposure to the trigger leads to intense anxiety about being evaluated negatively.</a:t>
            </a:r>
          </a:p>
          <a:p>
            <a:r>
              <a:rPr lang="en-US" dirty="0" smtClean="0">
                <a:latin typeface="Times New Roman" panose="02020603050405020304" pitchFamily="18" charset="0"/>
                <a:cs typeface="Times New Roman" panose="02020603050405020304" pitchFamily="18" charset="0"/>
              </a:rPr>
              <a:t>Triggered situations are avoided.</a:t>
            </a:r>
          </a:p>
          <a:p>
            <a:r>
              <a:rPr lang="en-US" dirty="0" smtClean="0">
                <a:latin typeface="Times New Roman" panose="02020603050405020304" pitchFamily="18" charset="0"/>
                <a:cs typeface="Times New Roman" panose="02020603050405020304" pitchFamily="18" charset="0"/>
              </a:rPr>
              <a:t>Symptoms persist for at least 6 months.</a:t>
            </a:r>
          </a:p>
          <a:p>
            <a:r>
              <a:rPr lang="en-US" dirty="0" smtClean="0">
                <a:latin typeface="Times New Roman" panose="02020603050405020304" pitchFamily="18" charset="0"/>
                <a:cs typeface="Times New Roman" panose="02020603050405020304" pitchFamily="18" charset="0"/>
              </a:rPr>
              <a:t>The social situations almost always provoke fear or anxiety.</a:t>
            </a:r>
          </a:p>
          <a:p>
            <a:r>
              <a:rPr lang="en-US" dirty="0" smtClean="0">
                <a:latin typeface="Times New Roman" panose="02020603050405020304" pitchFamily="18" charset="0"/>
                <a:cs typeface="Times New Roman" panose="02020603050405020304" pitchFamily="18" charset="0"/>
              </a:rPr>
              <a:t>The anxiety cause clinically significant distress or impairment in social, occupational and other areas of functioning.</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7201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28" y="329184"/>
            <a:ext cx="3489960" cy="1288352"/>
          </a:xfrm>
        </p:spPr>
        <p:txBody>
          <a:bodyPr/>
          <a:lstStyle/>
          <a:p>
            <a:r>
              <a:rPr lang="en-US" b="1" dirty="0" smtClean="0">
                <a:latin typeface="Times New Roman" panose="02020603050405020304" pitchFamily="18" charset="0"/>
                <a:cs typeface="Times New Roman" panose="02020603050405020304" pitchFamily="18" charset="0"/>
              </a:rPr>
              <a:t>SYMPTOMS</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364736" y="1280160"/>
            <a:ext cx="6989064" cy="4896803"/>
          </a:xfrm>
        </p:spPr>
        <p:txBody>
          <a:bodyPr>
            <a:normAutofit/>
          </a:bodyPr>
          <a:lstStyle/>
          <a:p>
            <a:r>
              <a:rPr lang="en-US" dirty="0" smtClean="0">
                <a:latin typeface="Times New Roman" panose="02020603050405020304" pitchFamily="18" charset="0"/>
                <a:cs typeface="Times New Roman" panose="02020603050405020304" pitchFamily="18" charset="0"/>
              </a:rPr>
              <a:t>Behave in embarrassing ways.</a:t>
            </a:r>
          </a:p>
          <a:p>
            <a:r>
              <a:rPr lang="en-US" dirty="0" smtClean="0">
                <a:latin typeface="Times New Roman" panose="02020603050405020304" pitchFamily="18" charset="0"/>
                <a:cs typeface="Times New Roman" panose="02020603050405020304" pitchFamily="18" charset="0"/>
              </a:rPr>
              <a:t>Fear to speak in public.</a:t>
            </a:r>
          </a:p>
          <a:p>
            <a:r>
              <a:rPr lang="en-US" dirty="0" smtClean="0">
                <a:latin typeface="Times New Roman" panose="02020603050405020304" pitchFamily="18" charset="0"/>
                <a:cs typeface="Times New Roman" panose="02020603050405020304" pitchFamily="18" charset="0"/>
              </a:rPr>
              <a:t>Blush or sweat.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remble </a:t>
            </a:r>
          </a:p>
          <a:p>
            <a:r>
              <a:rPr lang="en-US" dirty="0" smtClean="0">
                <a:latin typeface="Times New Roman" panose="02020603050405020304" pitchFamily="18" charset="0"/>
                <a:cs typeface="Times New Roman" panose="02020603050405020304" pitchFamily="18" charset="0"/>
              </a:rPr>
              <a:t>Fast heartbeat</a:t>
            </a:r>
          </a:p>
          <a:p>
            <a:r>
              <a:rPr lang="en-US" dirty="0" smtClean="0">
                <a:latin typeface="Times New Roman" panose="02020603050405020304" pitchFamily="18" charset="0"/>
                <a:cs typeface="Times New Roman" panose="02020603050405020304" pitchFamily="18" charset="0"/>
              </a:rPr>
              <a:t>Feeling that your mind has gone blank</a:t>
            </a:r>
          </a:p>
          <a:p>
            <a:r>
              <a:rPr lang="en-US" dirty="0" smtClean="0">
                <a:latin typeface="Times New Roman" panose="02020603050405020304" pitchFamily="18" charset="0"/>
                <a:cs typeface="Times New Roman" panose="02020603050405020304" pitchFamily="18" charset="0"/>
              </a:rPr>
              <a:t>Avoid making eye contact</a:t>
            </a:r>
          </a:p>
          <a:p>
            <a:r>
              <a:rPr lang="en-US" dirty="0" smtClean="0">
                <a:latin typeface="Times New Roman" panose="02020603050405020304" pitchFamily="18" charset="0"/>
                <a:cs typeface="Times New Roman" panose="02020603050405020304" pitchFamily="18" charset="0"/>
              </a:rPr>
              <a:t>Avoid interacting with others</a:t>
            </a: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4575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95300"/>
            <a:ext cx="4445000" cy="1168400"/>
          </a:xfrm>
        </p:spPr>
        <p:txBody>
          <a:bodyPr/>
          <a:lstStyle/>
          <a:p>
            <a:r>
              <a:rPr lang="en-US" b="1" dirty="0" smtClean="0">
                <a:latin typeface="Times New Roman" panose="02020603050405020304" pitchFamily="18" charset="0"/>
                <a:cs typeface="Times New Roman" panose="02020603050405020304" pitchFamily="18" charset="0"/>
              </a:rPr>
              <a:t>RISK FACTORS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120900" y="1825625"/>
            <a:ext cx="9461500" cy="4351338"/>
          </a:xfrm>
        </p:spPr>
        <p:txBody>
          <a:bodyPr/>
          <a:lstStyle/>
          <a:p>
            <a:r>
              <a:rPr lang="en-US" dirty="0" smtClean="0">
                <a:latin typeface="Times New Roman" panose="02020603050405020304" pitchFamily="18" charset="0"/>
                <a:cs typeface="Times New Roman" panose="02020603050405020304" pitchFamily="18" charset="0"/>
              </a:rPr>
              <a:t>Likely to develop social anxiety disorder if your parent or sibling have same condition.</a:t>
            </a:r>
          </a:p>
          <a:p>
            <a:r>
              <a:rPr lang="en-US" dirty="0" smtClean="0">
                <a:latin typeface="Times New Roman" panose="02020603050405020304" pitchFamily="18" charset="0"/>
                <a:cs typeface="Times New Roman" panose="02020603050405020304" pitchFamily="18" charset="0"/>
              </a:rPr>
              <a:t>Children who experience teasing , bullying , rejection, may be more prone to social anxiety disorder.</a:t>
            </a:r>
          </a:p>
          <a:p>
            <a:r>
              <a:rPr lang="en-US" dirty="0" smtClean="0">
                <a:latin typeface="Times New Roman" panose="02020603050405020304" pitchFamily="18" charset="0"/>
                <a:cs typeface="Times New Roman" panose="02020603050405020304" pitchFamily="18" charset="0"/>
              </a:rPr>
              <a:t>Children who are shy, and timid facing new situations may be at greater risk.</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589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COMORBIDITY</a:t>
            </a:r>
            <a:endParaRPr lang="en-US" sz="40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5105400" y="1825625"/>
            <a:ext cx="6248400" cy="4351338"/>
          </a:xfrm>
        </p:spPr>
        <p:txBody>
          <a:bodyPr/>
          <a:lstStyle/>
          <a:p>
            <a:r>
              <a:rPr lang="en-US" dirty="0" smtClean="0">
                <a:latin typeface="Times New Roman" panose="02020603050405020304" pitchFamily="18" charset="0"/>
                <a:cs typeface="Times New Roman" panose="02020603050405020304" pitchFamily="18" charset="0"/>
              </a:rPr>
              <a:t>Social anxiety disorder is often comorbid with other anxiety disorders , major depressive disorder, and substance use disorder. </a:t>
            </a:r>
          </a:p>
          <a:p>
            <a:pPr marL="0" indent="0">
              <a:buNone/>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32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smtClean="0">
                <a:latin typeface="Times New Roman" panose="02020603050405020304" pitchFamily="18" charset="0"/>
                <a:cs typeface="Times New Roman" panose="02020603050405020304" pitchFamily="18" charset="0"/>
              </a:rPr>
              <a:t>PANIC DISOREDER 300.01(F41.0)</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088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DSM 5  CRITERIA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Recurrent uncured panic attacks.</a:t>
            </a:r>
          </a:p>
          <a:p>
            <a:r>
              <a:rPr lang="en-US" dirty="0" smtClean="0"/>
              <a:t>At least one of the attack has been followed by 1 month.</a:t>
            </a:r>
          </a:p>
          <a:p>
            <a:endParaRPr lang="en-US" dirty="0"/>
          </a:p>
        </p:txBody>
      </p:sp>
    </p:spTree>
    <p:extLst>
      <p:ext uri="{BB962C8B-B14F-4D97-AF65-F5344CB8AC3E}">
        <p14:creationId xmlns:p14="http://schemas.microsoft.com/office/powerpoint/2010/main" xmlns="" val="260544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457200"/>
            <a:ext cx="3975100" cy="1111568"/>
          </a:xfrm>
        </p:spPr>
        <p:txBody>
          <a:bodyPr/>
          <a:lstStyle/>
          <a:p>
            <a:r>
              <a:rPr lang="en-US" b="1" dirty="0" smtClean="0">
                <a:latin typeface="Times New Roman" panose="02020603050405020304" pitchFamily="18" charset="0"/>
                <a:cs typeface="Times New Roman" panose="02020603050405020304" pitchFamily="18" charset="0"/>
              </a:rPr>
              <a:t>SYMPTOMS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57728" y="1825625"/>
            <a:ext cx="8196072" cy="4351338"/>
          </a:xfrm>
        </p:spPr>
        <p:txBody>
          <a:bodyPr>
            <a:normAutofit/>
          </a:bodyPr>
          <a:lstStyle/>
          <a:p>
            <a:r>
              <a:rPr lang="en-US" dirty="0" smtClean="0">
                <a:latin typeface="Times New Roman" panose="02020603050405020304" pitchFamily="18" charset="0"/>
                <a:cs typeface="Times New Roman" panose="02020603050405020304" pitchFamily="18" charset="0"/>
              </a:rPr>
              <a:t>Labored breathing.</a:t>
            </a:r>
          </a:p>
          <a:p>
            <a:r>
              <a:rPr lang="en-US" dirty="0" smtClean="0">
                <a:latin typeface="Times New Roman" panose="02020603050405020304" pitchFamily="18" charset="0"/>
                <a:cs typeface="Times New Roman" panose="02020603050405020304" pitchFamily="18" charset="0"/>
              </a:rPr>
              <a:t>Heart palpitations.</a:t>
            </a:r>
          </a:p>
          <a:p>
            <a:r>
              <a:rPr lang="en-US" dirty="0" smtClean="0">
                <a:latin typeface="Times New Roman" panose="02020603050405020304" pitchFamily="18" charset="0"/>
                <a:cs typeface="Times New Roman" panose="02020603050405020304" pitchFamily="18" charset="0"/>
              </a:rPr>
              <a:t>Nausea.</a:t>
            </a:r>
          </a:p>
          <a:p>
            <a:r>
              <a:rPr lang="en-US" dirty="0" smtClean="0">
                <a:latin typeface="Times New Roman" panose="02020603050405020304" pitchFamily="18" charset="0"/>
                <a:cs typeface="Times New Roman" panose="02020603050405020304" pitchFamily="18" charset="0"/>
              </a:rPr>
              <a:t>Upset stomach.</a:t>
            </a:r>
          </a:p>
          <a:p>
            <a:r>
              <a:rPr lang="en-US" dirty="0" smtClean="0">
                <a:latin typeface="Times New Roman" panose="02020603050405020304" pitchFamily="18" charset="0"/>
                <a:cs typeface="Times New Roman" panose="02020603050405020304" pitchFamily="18" charset="0"/>
              </a:rPr>
              <a:t>Sweating</a:t>
            </a:r>
          </a:p>
          <a:p>
            <a:r>
              <a:rPr lang="en-US" dirty="0" smtClean="0">
                <a:latin typeface="Times New Roman" panose="02020603050405020304" pitchFamily="18" charset="0"/>
                <a:cs typeface="Times New Roman" panose="02020603050405020304" pitchFamily="18" charset="0"/>
              </a:rPr>
              <a:t>Chills</a:t>
            </a:r>
          </a:p>
          <a:p>
            <a:r>
              <a:rPr lang="en-US" dirty="0" smtClean="0">
                <a:latin typeface="Times New Roman" panose="02020603050405020304" pitchFamily="18" charset="0"/>
                <a:cs typeface="Times New Roman" panose="02020603050405020304" pitchFamily="18" charset="0"/>
              </a:rPr>
              <a:t>Depersonalization(feeling of being outside one’s body)</a:t>
            </a:r>
          </a:p>
          <a:p>
            <a:r>
              <a:rPr lang="en-US" dirty="0" err="1" smtClean="0">
                <a:latin typeface="Times New Roman" panose="02020603050405020304" pitchFamily="18" charset="0"/>
                <a:cs typeface="Times New Roman" panose="02020603050405020304" pitchFamily="18" charset="0"/>
              </a:rPr>
              <a:t>Derealization</a:t>
            </a:r>
            <a:r>
              <a:rPr lang="en-US" dirty="0" smtClean="0">
                <a:latin typeface="Times New Roman" panose="02020603050405020304" pitchFamily="18" charset="0"/>
                <a:cs typeface="Times New Roman" panose="02020603050405020304" pitchFamily="18" charset="0"/>
              </a:rPr>
              <a:t>(feeling of world not being real)</a:t>
            </a:r>
          </a:p>
          <a:p>
            <a:r>
              <a:rPr lang="en-US" dirty="0" smtClean="0">
                <a:latin typeface="Times New Roman" panose="02020603050405020304" pitchFamily="18" charset="0"/>
                <a:cs typeface="Times New Roman" panose="02020603050405020304" pitchFamily="18" charset="0"/>
              </a:rPr>
              <a:t>Flee from situation</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416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RISK FACTORS</a:t>
            </a:r>
            <a:endParaRPr lang="en-US"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Negative effectivity and anxiety sensitivity are risk factors for the onset of panic disorders.</a:t>
            </a:r>
          </a:p>
          <a:p>
            <a:r>
              <a:rPr lang="en-US" dirty="0" smtClean="0">
                <a:latin typeface="Times New Roman" panose="02020603050405020304" pitchFamily="18" charset="0"/>
                <a:cs typeface="Times New Roman" panose="02020603050405020304" pitchFamily="18" charset="0"/>
              </a:rPr>
              <a:t>Reports of childhood experience of sexual and physical abuse are more common in panic disorders.</a:t>
            </a:r>
          </a:p>
          <a:p>
            <a:r>
              <a:rPr lang="en-US" dirty="0" smtClean="0">
                <a:latin typeface="Times New Roman" panose="02020603050405020304" pitchFamily="18" charset="0"/>
                <a:cs typeface="Times New Roman" panose="02020603050405020304" pitchFamily="18" charset="0"/>
              </a:rPr>
              <a:t>There is an increased risk for panic disorder among offspring of parents with anxiety, depressive and bipolar disorders.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1763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03976" cy="1325563"/>
          </a:xfrm>
        </p:spPr>
        <p:txBody>
          <a:bodyPr/>
          <a:lstStyle/>
          <a:p>
            <a:r>
              <a:rPr lang="en-US" b="1" dirty="0" smtClean="0">
                <a:latin typeface="Times New Roman" panose="02020603050405020304" pitchFamily="18" charset="0"/>
                <a:cs typeface="Times New Roman" panose="02020603050405020304" pitchFamily="18" charset="0"/>
              </a:rPr>
              <a:t>COMORBIDITY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3488" y="2609087"/>
            <a:ext cx="9105364" cy="3567875"/>
          </a:xfrm>
        </p:spPr>
        <p:txBody>
          <a:bodyPr/>
          <a:lstStyle/>
          <a:p>
            <a:r>
              <a:rPr lang="en-US" dirty="0" smtClean="0">
                <a:latin typeface="Times New Roman" panose="02020603050405020304" pitchFamily="18" charset="0"/>
                <a:cs typeface="Times New Roman" panose="02020603050405020304" pitchFamily="18" charset="0"/>
              </a:rPr>
              <a:t>The panic disorder comorbid with other anxiety disorders specially agoraphobia, major depression, bipolar disorder, and possibly mild alcohol use disorder.</a:t>
            </a:r>
          </a:p>
          <a:p>
            <a:r>
              <a:rPr lang="en-US" dirty="0" smtClean="0">
                <a:latin typeface="Times New Roman" panose="02020603050405020304" pitchFamily="18" charset="0"/>
                <a:cs typeface="Times New Roman" panose="02020603050405020304" pitchFamily="18" charset="0"/>
              </a:rPr>
              <a:t>Panic disorder comorbid with significant medical symptoms and conditions including dizziness, cardiac arrest, and asthma.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8967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96" y="1057529"/>
            <a:ext cx="10515600" cy="4351338"/>
          </a:xfrm>
        </p:spPr>
        <p:txBody>
          <a:bodyPr/>
          <a:lstStyle/>
          <a:p>
            <a:r>
              <a:rPr lang="en-US" dirty="0" smtClean="0">
                <a:latin typeface="Times New Roman" panose="02020603050405020304" pitchFamily="18" charset="0"/>
                <a:cs typeface="Times New Roman" panose="02020603050405020304" pitchFamily="18" charset="0"/>
              </a:rPr>
              <a:t>This category applies to presentations in which symptoms characteristics of an anxiety disorder cause significant distress or impairment in social, occupational, or other areas of functioning but do not meet full criteria for any of the disorders in the anxiety disorder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731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C9232-AD02-4844-8962-97E50E8B41C9}"/>
              </a:ext>
            </a:extLst>
          </p:cNvPr>
          <p:cNvSpPr>
            <a:spLocks noGrp="1"/>
          </p:cNvSpPr>
          <p:nvPr>
            <p:ph type="title"/>
          </p:nvPr>
        </p:nvSpPr>
        <p:spPr/>
        <p:txBody>
          <a:bodyPr/>
          <a:lstStyle/>
          <a:p>
            <a:r>
              <a:rPr lang="en-US" dirty="0"/>
              <a:t>What is abnormal anxiety?</a:t>
            </a:r>
          </a:p>
        </p:txBody>
      </p:sp>
      <p:sp>
        <p:nvSpPr>
          <p:cNvPr id="3" name="Content Placeholder 2">
            <a:extLst>
              <a:ext uri="{FF2B5EF4-FFF2-40B4-BE49-F238E27FC236}">
                <a16:creationId xmlns="" xmlns:a16="http://schemas.microsoft.com/office/drawing/2014/main" id="{C3CF987E-1BC4-4A9D-8D0E-2A9658F6C853}"/>
              </a:ext>
            </a:extLst>
          </p:cNvPr>
          <p:cNvSpPr>
            <a:spLocks noGrp="1"/>
          </p:cNvSpPr>
          <p:nvPr>
            <p:ph idx="1"/>
          </p:nvPr>
        </p:nvSpPr>
        <p:spPr/>
        <p:txBody>
          <a:bodyPr/>
          <a:lstStyle/>
          <a:p>
            <a:r>
              <a:rPr lang="en-US" dirty="0"/>
              <a:t>Respond similar to normal anxiety</a:t>
            </a:r>
          </a:p>
          <a:p>
            <a:r>
              <a:rPr lang="en-US" dirty="0"/>
              <a:t>But out of proportion to the treat,</a:t>
            </a:r>
          </a:p>
          <a:p>
            <a:r>
              <a:rPr lang="en-US" dirty="0"/>
              <a:t>And/or is more prolonged</a:t>
            </a:r>
          </a:p>
        </p:txBody>
      </p:sp>
    </p:spTree>
    <p:extLst>
      <p:ext uri="{BB962C8B-B14F-4D97-AF65-F5344CB8AC3E}">
        <p14:creationId xmlns:p14="http://schemas.microsoft.com/office/powerpoint/2010/main" xmlns="" val="1171783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OTHER SPECIFIED ANXIETY DISORDER</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300.09(F41.8)</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6545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2" y="1057529"/>
            <a:ext cx="9053848" cy="4351338"/>
          </a:xfrm>
        </p:spPr>
        <p:txBody>
          <a:bodyPr/>
          <a:lstStyle/>
          <a:p>
            <a:r>
              <a:rPr lang="en-US" dirty="0" smtClean="0">
                <a:latin typeface="Times New Roman" panose="02020603050405020304" pitchFamily="18" charset="0"/>
                <a:cs typeface="Times New Roman" panose="02020603050405020304" pitchFamily="18" charset="0"/>
              </a:rPr>
              <a:t>This category applies to presentations in which symptoms characteristics of an anxiety disorder cause significant distress or impairment in social, occupational, or other areas of functioning but do not meet full criteria for any of the disorders in the anxiety disorder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7315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ANXIETY DISORDERS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b="1" dirty="0" smtClean="0">
                <a:latin typeface="Times New Roman" panose="02020603050405020304" pitchFamily="18" charset="0"/>
                <a:cs typeface="Times New Roman" panose="02020603050405020304" pitchFamily="18" charset="0"/>
              </a:rPr>
              <a:t>AGORAPHIBIA</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218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 </a:t>
            </a:r>
            <a:br>
              <a:rPr lang="en-US" dirty="0" smtClean="0"/>
            </a:br>
            <a:endParaRPr lang="en-US" dirty="0"/>
          </a:p>
        </p:txBody>
      </p:sp>
      <p:sp>
        <p:nvSpPr>
          <p:cNvPr id="3" name="Content Placeholder 2"/>
          <p:cNvSpPr>
            <a:spLocks noGrp="1"/>
          </p:cNvSpPr>
          <p:nvPr>
            <p:ph idx="1"/>
          </p:nvPr>
        </p:nvSpPr>
        <p:spPr/>
        <p:txBody>
          <a:bodyPr/>
          <a:lstStyle/>
          <a:p>
            <a:r>
              <a:rPr lang="en-US" dirty="0" smtClean="0"/>
              <a:t>The diagnosis requires endorsement of symptoms occurring in at least two of the following five situations </a:t>
            </a:r>
          </a:p>
          <a:p>
            <a:r>
              <a:rPr lang="en-US" dirty="0" smtClean="0"/>
              <a:t> 1) using public transportation such as automobiles , buses , trains , ships , plans</a:t>
            </a:r>
            <a:r>
              <a:rPr lang="en-US" dirty="0"/>
              <a:t>.</a:t>
            </a:r>
            <a:endParaRPr lang="en-US" dirty="0" smtClean="0"/>
          </a:p>
          <a:p>
            <a:r>
              <a:rPr lang="en-US" dirty="0" smtClean="0"/>
              <a:t> 2) being in open spaces , such as parking a lots , market places , or bridges </a:t>
            </a:r>
          </a:p>
          <a:p>
            <a:r>
              <a:rPr lang="en-US" dirty="0" smtClean="0"/>
              <a:t>3) being in enclosed spaces , such as shops theaters , or cinemas</a:t>
            </a:r>
          </a:p>
          <a:p>
            <a:r>
              <a:rPr lang="en-US" dirty="0" smtClean="0"/>
              <a:t> 4) Standing in line or being in crowd </a:t>
            </a:r>
          </a:p>
          <a:p>
            <a:r>
              <a:rPr lang="en-US" dirty="0" smtClean="0"/>
              <a:t>5) being outside of the home alone.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200461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lstStyle/>
          <a:p>
            <a:r>
              <a:rPr lang="en-US" dirty="0" smtClean="0"/>
              <a:t>Every years approximately 1.7% of adolescents and adults have a diagnosis of agoraphobia . Agoraphobia may occur in childhood ,but incidence peaks in late adolescence and early adulthood. Females are twice as likely as males to experience agoraphobia.</a:t>
            </a:r>
            <a:endParaRPr lang="en-US" dirty="0"/>
          </a:p>
        </p:txBody>
      </p:sp>
    </p:spTree>
    <p:extLst>
      <p:ext uri="{BB962C8B-B14F-4D97-AF65-F5344CB8AC3E}">
        <p14:creationId xmlns:p14="http://schemas.microsoft.com/office/powerpoint/2010/main" xmlns="" val="4204487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t>
            </a:r>
            <a:br>
              <a:rPr lang="en-US" dirty="0" smtClean="0"/>
            </a:br>
            <a:endParaRPr lang="en-US" dirty="0"/>
          </a:p>
        </p:txBody>
      </p:sp>
      <p:sp>
        <p:nvSpPr>
          <p:cNvPr id="3" name="Content Placeholder 2"/>
          <p:cNvSpPr>
            <a:spLocks noGrp="1"/>
          </p:cNvSpPr>
          <p:nvPr>
            <p:ph idx="1"/>
          </p:nvPr>
        </p:nvSpPr>
        <p:spPr/>
        <p:txBody>
          <a:bodyPr/>
          <a:lstStyle/>
          <a:p>
            <a:r>
              <a:rPr lang="en-US" dirty="0" smtClean="0"/>
              <a:t>Environmental : Negative events in </a:t>
            </a:r>
            <a:r>
              <a:rPr lang="en-US" dirty="0"/>
              <a:t>childhood and other stressful events </a:t>
            </a:r>
            <a:r>
              <a:rPr lang="en-US" dirty="0" smtClean="0"/>
              <a:t>( such as separation or death of parent ) </a:t>
            </a:r>
          </a:p>
        </p:txBody>
      </p:sp>
    </p:spTree>
    <p:extLst>
      <p:ext uri="{BB962C8B-B14F-4D97-AF65-F5344CB8AC3E}">
        <p14:creationId xmlns:p14="http://schemas.microsoft.com/office/powerpoint/2010/main" xmlns="" val="3363307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COMORBIDITY</a:t>
            </a:r>
            <a:br>
              <a:rPr lang="en-US" dirty="0" smtClean="0"/>
            </a:br>
            <a:endParaRPr lang="en-US" dirty="0"/>
          </a:p>
        </p:txBody>
      </p:sp>
      <p:sp>
        <p:nvSpPr>
          <p:cNvPr id="3" name="Content Placeholder 2"/>
          <p:cNvSpPr>
            <a:spLocks noGrp="1"/>
          </p:cNvSpPr>
          <p:nvPr>
            <p:ph idx="1"/>
          </p:nvPr>
        </p:nvSpPr>
        <p:spPr/>
        <p:txBody>
          <a:bodyPr/>
          <a:lstStyle/>
          <a:p>
            <a:r>
              <a:rPr lang="en-US" dirty="0" smtClean="0"/>
              <a:t>The majority of individuals with agoraphobia also have other mental disorders(e . g specific phobias , panic disorders , social anxiety disorders  . Whereas other anxiety disorders (major depressive disorder) PTSD ,  and alcohol use disorder.</a:t>
            </a:r>
            <a:endParaRPr lang="en-US" dirty="0"/>
          </a:p>
        </p:txBody>
      </p:sp>
    </p:spTree>
    <p:extLst>
      <p:ext uri="{BB962C8B-B14F-4D97-AF65-F5344CB8AC3E}">
        <p14:creationId xmlns:p14="http://schemas.microsoft.com/office/powerpoint/2010/main" xmlns="" val="2262806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ANXIETY DISORDER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DIAGNOSTIC  CRITERIA:</a:t>
            </a:r>
          </a:p>
          <a:p>
            <a:pPr marL="0" indent="0">
              <a:buNone/>
            </a:pPr>
            <a:r>
              <a:rPr lang="en-US" dirty="0" smtClean="0"/>
              <a:t>Excessive anxiety and worry at least 50 percent of days about at least two life domains </a:t>
            </a:r>
          </a:p>
          <a:p>
            <a:pPr marL="0" indent="0">
              <a:buNone/>
            </a:pPr>
            <a:r>
              <a:rPr lang="en-US" dirty="0" smtClean="0"/>
              <a:t>The worry is sustained at least 3 months </a:t>
            </a:r>
          </a:p>
          <a:p>
            <a:pPr marL="0" indent="0">
              <a:buNone/>
            </a:pPr>
            <a:r>
              <a:rPr lang="en-US" dirty="0" smtClean="0"/>
              <a:t>The anxiety and worry are associated with at least 3 of the following</a:t>
            </a:r>
          </a:p>
          <a:p>
            <a:pPr marL="0" indent="0">
              <a:buNone/>
            </a:pPr>
            <a:r>
              <a:rPr lang="en-US" dirty="0" smtClean="0"/>
              <a:t> Restlessness</a:t>
            </a:r>
          </a:p>
          <a:p>
            <a:pPr marL="0" indent="0">
              <a:buNone/>
            </a:pPr>
            <a:r>
              <a:rPr lang="en-US" dirty="0" smtClean="0"/>
              <a:t>Being easily fatigued </a:t>
            </a:r>
          </a:p>
          <a:p>
            <a:pPr marL="0" indent="0">
              <a:buNone/>
            </a:pPr>
            <a:r>
              <a:rPr lang="en-US" dirty="0" smtClean="0"/>
              <a:t>Difficulty concentrating or mind going</a:t>
            </a:r>
          </a:p>
          <a:p>
            <a:pPr marL="0" indent="0">
              <a:buNone/>
            </a:pPr>
            <a:r>
              <a:rPr lang="en-US" dirty="0" smtClean="0"/>
              <a:t>Irritability </a:t>
            </a:r>
          </a:p>
          <a:p>
            <a:pPr marL="0" indent="0">
              <a:buNone/>
            </a:pPr>
            <a:r>
              <a:rPr lang="en-US" dirty="0" smtClean="0"/>
              <a:t>Muscles tension</a:t>
            </a:r>
          </a:p>
          <a:p>
            <a:pPr marL="0" indent="0">
              <a:buNone/>
            </a:pPr>
            <a:r>
              <a:rPr lang="en-US" dirty="0" smtClean="0"/>
              <a:t>Sleep disturbance</a:t>
            </a:r>
          </a:p>
          <a:p>
            <a:pPr marL="0" indent="0">
              <a:buNone/>
            </a:pPr>
            <a:endParaRPr lang="en-US" dirty="0"/>
          </a:p>
        </p:txBody>
      </p:sp>
    </p:spTree>
    <p:extLst>
      <p:ext uri="{BB962C8B-B14F-4D97-AF65-F5344CB8AC3E}">
        <p14:creationId xmlns:p14="http://schemas.microsoft.com/office/powerpoint/2010/main" xmlns="" val="2409085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br>
              <a:rPr lang="en-US" dirty="0" smtClean="0"/>
            </a:br>
            <a:endParaRPr lang="en-US" dirty="0"/>
          </a:p>
        </p:txBody>
      </p:sp>
      <p:sp>
        <p:nvSpPr>
          <p:cNvPr id="3" name="Content Placeholder 2"/>
          <p:cNvSpPr>
            <a:spLocks noGrp="1"/>
          </p:cNvSpPr>
          <p:nvPr>
            <p:ph idx="1"/>
          </p:nvPr>
        </p:nvSpPr>
        <p:spPr/>
        <p:txBody>
          <a:bodyPr/>
          <a:lstStyle/>
          <a:p>
            <a:r>
              <a:rPr lang="en-US" dirty="0" smtClean="0"/>
              <a:t>Females are twice as likely males to experience generalized anxiety disorder</a:t>
            </a:r>
            <a:endParaRPr lang="en-US" dirty="0"/>
          </a:p>
        </p:txBody>
      </p:sp>
    </p:spTree>
    <p:extLst>
      <p:ext uri="{BB962C8B-B14F-4D97-AF65-F5344CB8AC3E}">
        <p14:creationId xmlns:p14="http://schemas.microsoft.com/office/powerpoint/2010/main" xmlns="" val="4226535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t>
            </a:r>
            <a:br>
              <a:rPr lang="en-US" dirty="0" smtClean="0"/>
            </a:br>
            <a:endParaRPr lang="en-US" dirty="0"/>
          </a:p>
        </p:txBody>
      </p:sp>
      <p:sp>
        <p:nvSpPr>
          <p:cNvPr id="3" name="Content Placeholder 2"/>
          <p:cNvSpPr>
            <a:spLocks noGrp="1"/>
          </p:cNvSpPr>
          <p:nvPr>
            <p:ph idx="1"/>
          </p:nvPr>
        </p:nvSpPr>
        <p:spPr/>
        <p:txBody>
          <a:bodyPr/>
          <a:lstStyle/>
          <a:p>
            <a:r>
              <a:rPr lang="en-US" dirty="0" smtClean="0"/>
              <a:t>ENVIRONMENTAL :Childhood advertise and parent overprotection have been associated with generalized anxiety disorder.</a:t>
            </a:r>
            <a:endParaRPr lang="en-US" dirty="0"/>
          </a:p>
        </p:txBody>
      </p:sp>
    </p:spTree>
    <p:extLst>
      <p:ext uri="{BB962C8B-B14F-4D97-AF65-F5344CB8AC3E}">
        <p14:creationId xmlns:p14="http://schemas.microsoft.com/office/powerpoint/2010/main" xmlns="" val="107635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ycle of anxiety&#10;JMJ 4&#10; ">
            <a:extLst>
              <a:ext uri="{FF2B5EF4-FFF2-40B4-BE49-F238E27FC236}">
                <a16:creationId xmlns="" xmlns:a16="http://schemas.microsoft.com/office/drawing/2014/main" id="{36B3A956-DF37-4186-9215-F088524B684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7525" y="1147763"/>
            <a:ext cx="6076950" cy="4562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3496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COMORBIDITY </a:t>
            </a:r>
            <a:endParaRPr lang="en-US" dirty="0"/>
          </a:p>
        </p:txBody>
      </p:sp>
      <p:sp>
        <p:nvSpPr>
          <p:cNvPr id="3" name="Content Placeholder 2"/>
          <p:cNvSpPr>
            <a:spLocks noGrp="1"/>
          </p:cNvSpPr>
          <p:nvPr>
            <p:ph idx="1"/>
          </p:nvPr>
        </p:nvSpPr>
        <p:spPr/>
        <p:txBody>
          <a:bodyPr/>
          <a:lstStyle/>
          <a:p>
            <a:r>
              <a:rPr lang="en-US" dirty="0" smtClean="0"/>
              <a:t>Individuals whose presentation meets criteria for generalized anxiety disorder and likely to have met , currently meet, criteria for other  anxiety and depressive disorders. </a:t>
            </a:r>
            <a:endParaRPr lang="en-US" dirty="0"/>
          </a:p>
        </p:txBody>
      </p:sp>
    </p:spTree>
    <p:extLst>
      <p:ext uri="{BB962C8B-B14F-4D97-AF65-F5344CB8AC3E}">
        <p14:creationId xmlns:p14="http://schemas.microsoft.com/office/powerpoint/2010/main" xmlns="" val="377662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30E15-6295-4177-B519-AEEB78C0AE30}"/>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PANIC ATTACK SPECIFIER</a:t>
            </a:r>
          </a:p>
        </p:txBody>
      </p:sp>
      <p:sp>
        <p:nvSpPr>
          <p:cNvPr id="3" name="Content Placeholder 2">
            <a:extLst>
              <a:ext uri="{FF2B5EF4-FFF2-40B4-BE49-F238E27FC236}">
                <a16:creationId xmlns:a16="http://schemas.microsoft.com/office/drawing/2014/main" xmlns="" id="{C161D557-45C5-4CAA-94BD-B600AE8FE342}"/>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An abrupt surge of intense fear or intense discomfort that reaches a peak within minutes is panic attack.</a:t>
            </a:r>
          </a:p>
          <a:p>
            <a:r>
              <a:rPr lang="en-US" dirty="0">
                <a:latin typeface="Times New Roman" panose="02020603050405020304" pitchFamily="18" charset="0"/>
                <a:cs typeface="Times New Roman" panose="02020603050405020304" pitchFamily="18" charset="0"/>
              </a:rPr>
              <a:t> Panic attack can occur in the context of any anxiety disorder as well as other mental disorders(e.g., posttraumatic stress disorder and depressive disorders etc.).</a:t>
            </a:r>
          </a:p>
          <a:p>
            <a:r>
              <a:rPr lang="en-US" dirty="0">
                <a:latin typeface="Times New Roman" panose="02020603050405020304" pitchFamily="18" charset="0"/>
                <a:cs typeface="Times New Roman" panose="02020603050405020304" pitchFamily="18" charset="0"/>
              </a:rPr>
              <a:t> There are two characteristic types of panic attacks: expected and unexpected. </a:t>
            </a:r>
            <a:r>
              <a:rPr lang="en-US" i="1" dirty="0">
                <a:latin typeface="Times New Roman" panose="02020603050405020304" pitchFamily="18" charset="0"/>
                <a:cs typeface="Times New Roman" panose="02020603050405020304" pitchFamily="18" charset="0"/>
              </a:rPr>
              <a:t>Expected panic attacks </a:t>
            </a:r>
            <a:r>
              <a:rPr lang="en-US" dirty="0">
                <a:latin typeface="Times New Roman" panose="02020603050405020304" pitchFamily="18" charset="0"/>
                <a:cs typeface="Times New Roman" panose="02020603050405020304" pitchFamily="18" charset="0"/>
              </a:rPr>
              <a:t>are attacks for which there is an obvious cue or trigger, such as situation in which panic attacks have typically occurred. </a:t>
            </a:r>
            <a:r>
              <a:rPr lang="en-US" i="1" dirty="0">
                <a:latin typeface="Times New Roman" panose="02020603050405020304" pitchFamily="18" charset="0"/>
                <a:cs typeface="Times New Roman" panose="02020603050405020304" pitchFamily="18" charset="0"/>
              </a:rPr>
              <a:t>Unexpected panic attacks </a:t>
            </a:r>
            <a:r>
              <a:rPr lang="en-US" dirty="0">
                <a:latin typeface="Times New Roman" panose="02020603050405020304" pitchFamily="18" charset="0"/>
                <a:cs typeface="Times New Roman" panose="02020603050405020304" pitchFamily="18" charset="0"/>
              </a:rPr>
              <a:t>are those for which there is no obvious cue or trigger at the time of occurrence.</a:t>
            </a:r>
          </a:p>
          <a:p>
            <a:r>
              <a:rPr lang="en-US" dirty="0">
                <a:latin typeface="Times New Roman" panose="02020603050405020304" pitchFamily="18" charset="0"/>
                <a:cs typeface="Times New Roman" panose="02020603050405020304" pitchFamily="18" charset="0"/>
              </a:rPr>
              <a:t> Panic attack can occur in the context of any mental disorder and some medical conditions.</a:t>
            </a:r>
          </a:p>
        </p:txBody>
      </p:sp>
    </p:spTree>
    <p:extLst>
      <p:ext uri="{BB962C8B-B14F-4D97-AF65-F5344CB8AC3E}">
        <p14:creationId xmlns:p14="http://schemas.microsoft.com/office/powerpoint/2010/main" xmlns="" val="1678061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506B0-A6F7-4076-83C0-98224D540D99}"/>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SYMPTOMS OF PANIC ATTACK</a:t>
            </a:r>
          </a:p>
        </p:txBody>
      </p:sp>
      <p:sp>
        <p:nvSpPr>
          <p:cNvPr id="3" name="Content Placeholder 2">
            <a:extLst>
              <a:ext uri="{FF2B5EF4-FFF2-40B4-BE49-F238E27FC236}">
                <a16:creationId xmlns:a16="http://schemas.microsoft.com/office/drawing/2014/main" xmlns="" id="{F708A715-82C1-437C-BDD2-251DEECFCE09}"/>
              </a:ext>
            </a:extLst>
          </p:cNvPr>
          <p:cNvSpPr>
            <a:spLocks noGrp="1"/>
          </p:cNvSpPr>
          <p:nvPr>
            <p:ph idx="1"/>
          </p:nvPr>
        </p:nvSpPr>
        <p:spPr/>
        <p:txBody>
          <a:bodyPr>
            <a:normAutofit fontScale="55000" lnSpcReduction="20000"/>
          </a:bodyPr>
          <a:lstStyle/>
          <a:p>
            <a:r>
              <a:rPr lang="en-US" dirty="0">
                <a:latin typeface="Times New Roman" panose="02020603050405020304" pitchFamily="18" charset="0"/>
                <a:cs typeface="Times New Roman" panose="02020603050405020304" pitchFamily="18" charset="0"/>
              </a:rPr>
              <a:t>Four (or more) of the following symptoms occur:</a:t>
            </a:r>
          </a:p>
          <a:p>
            <a:r>
              <a:rPr lang="en-US" dirty="0">
                <a:latin typeface="Times New Roman" panose="02020603050405020304" pitchFamily="18" charset="0"/>
                <a:cs typeface="Times New Roman" panose="02020603050405020304" pitchFamily="18" charset="0"/>
              </a:rPr>
              <a:t> Palpitations.</a:t>
            </a:r>
          </a:p>
          <a:p>
            <a:r>
              <a:rPr lang="en-US" dirty="0">
                <a:latin typeface="Times New Roman" panose="02020603050405020304" pitchFamily="18" charset="0"/>
                <a:cs typeface="Times New Roman" panose="02020603050405020304" pitchFamily="18" charset="0"/>
              </a:rPr>
              <a:t> Sweating.</a:t>
            </a:r>
          </a:p>
          <a:p>
            <a:r>
              <a:rPr lang="en-US" dirty="0">
                <a:latin typeface="Times New Roman" panose="02020603050405020304" pitchFamily="18" charset="0"/>
                <a:cs typeface="Times New Roman" panose="02020603050405020304" pitchFamily="18" charset="0"/>
              </a:rPr>
              <a:t> Trembling or shaking.</a:t>
            </a:r>
          </a:p>
          <a:p>
            <a:r>
              <a:rPr lang="en-US" dirty="0">
                <a:latin typeface="Times New Roman" panose="02020603050405020304" pitchFamily="18" charset="0"/>
                <a:cs typeface="Times New Roman" panose="02020603050405020304" pitchFamily="18" charset="0"/>
              </a:rPr>
              <a:t> Sensation or shortness of breath.</a:t>
            </a:r>
          </a:p>
          <a:p>
            <a:r>
              <a:rPr lang="en-US" dirty="0">
                <a:latin typeface="Times New Roman" panose="02020603050405020304" pitchFamily="18" charset="0"/>
                <a:cs typeface="Times New Roman" panose="02020603050405020304" pitchFamily="18" charset="0"/>
              </a:rPr>
              <a:t> Feeling of choking.</a:t>
            </a:r>
          </a:p>
          <a:p>
            <a:r>
              <a:rPr lang="en-US" dirty="0">
                <a:latin typeface="Times New Roman" panose="02020603050405020304" pitchFamily="18" charset="0"/>
                <a:cs typeface="Times New Roman" panose="02020603050405020304" pitchFamily="18" charset="0"/>
              </a:rPr>
              <a:t>Chest pain or discomfort.</a:t>
            </a:r>
          </a:p>
          <a:p>
            <a:r>
              <a:rPr lang="en-US" dirty="0">
                <a:latin typeface="Times New Roman" panose="02020603050405020304" pitchFamily="18" charset="0"/>
                <a:cs typeface="Times New Roman" panose="02020603050405020304" pitchFamily="18" charset="0"/>
              </a:rPr>
              <a:t> Nausea or abdominal distress.</a:t>
            </a:r>
          </a:p>
          <a:p>
            <a:r>
              <a:rPr lang="en-US" dirty="0">
                <a:latin typeface="Times New Roman" panose="02020603050405020304" pitchFamily="18" charset="0"/>
                <a:cs typeface="Times New Roman" panose="02020603050405020304" pitchFamily="18" charset="0"/>
              </a:rPr>
              <a:t> Feeling dizzy, unsteady or faint.</a:t>
            </a:r>
          </a:p>
          <a:p>
            <a:r>
              <a:rPr lang="en-US" dirty="0">
                <a:latin typeface="Times New Roman" panose="02020603050405020304" pitchFamily="18" charset="0"/>
                <a:cs typeface="Times New Roman" panose="02020603050405020304" pitchFamily="18" charset="0"/>
              </a:rPr>
              <a:t> Chills or heat sensations.</a:t>
            </a:r>
          </a:p>
          <a:p>
            <a:r>
              <a:rPr lang="en-US" dirty="0">
                <a:latin typeface="Times New Roman" panose="02020603050405020304" pitchFamily="18" charset="0"/>
                <a:cs typeface="Times New Roman" panose="02020603050405020304" pitchFamily="18" charset="0"/>
              </a:rPr>
              <a:t>Paresthesia's.</a:t>
            </a:r>
          </a:p>
          <a:p>
            <a:r>
              <a:rPr lang="en-US" dirty="0">
                <a:latin typeface="Times New Roman" panose="02020603050405020304" pitchFamily="18" charset="0"/>
                <a:cs typeface="Times New Roman" panose="02020603050405020304" pitchFamily="18" charset="0"/>
              </a:rPr>
              <a:t>Derealization.</a:t>
            </a:r>
          </a:p>
          <a:p>
            <a:r>
              <a:rPr lang="en-US" dirty="0">
                <a:latin typeface="Times New Roman" panose="02020603050405020304" pitchFamily="18" charset="0"/>
                <a:cs typeface="Times New Roman" panose="02020603050405020304" pitchFamily="18" charset="0"/>
              </a:rPr>
              <a:t>Feeling of losing controls.</a:t>
            </a:r>
          </a:p>
          <a:p>
            <a:r>
              <a:rPr lang="en-US" dirty="0">
                <a:latin typeface="Times New Roman" panose="02020603050405020304" pitchFamily="18" charset="0"/>
                <a:cs typeface="Times New Roman" panose="02020603050405020304" pitchFamily="18" charset="0"/>
              </a:rPr>
              <a:t> Fear of dying.</a:t>
            </a:r>
          </a:p>
          <a:p>
            <a:pPr marL="0" indent="0">
              <a:buNone/>
            </a:pPr>
            <a:r>
              <a:rPr lang="en-US" dirty="0">
                <a:latin typeface="Times New Roman" panose="02020603050405020304" pitchFamily="18" charset="0"/>
                <a:cs typeface="Times New Roman" panose="02020603050405020304" pitchFamily="18" charset="0"/>
              </a:rPr>
              <a:t>Eleven out of these 13 symptoms are physical.</a:t>
            </a:r>
          </a:p>
        </p:txBody>
      </p:sp>
    </p:spTree>
    <p:extLst>
      <p:ext uri="{BB962C8B-B14F-4D97-AF65-F5344CB8AC3E}">
        <p14:creationId xmlns:p14="http://schemas.microsoft.com/office/powerpoint/2010/main" xmlns="" val="368082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78D92-4A83-4FC8-A8CF-854D49E03A1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PREVALENCE</a:t>
            </a:r>
          </a:p>
        </p:txBody>
      </p:sp>
      <p:sp>
        <p:nvSpPr>
          <p:cNvPr id="3" name="Content Placeholder 2">
            <a:extLst>
              <a:ext uri="{FF2B5EF4-FFF2-40B4-BE49-F238E27FC236}">
                <a16:creationId xmlns:a16="http://schemas.microsoft.com/office/drawing/2014/main" xmlns="" id="{1FF4E390-7E4A-4327-AB78-ABB567B1ED7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the general population,12 month prevalence estimates for panic attacks in United States is 11.2% in adults. Females are more frequently affected than males.</a:t>
            </a:r>
          </a:p>
          <a:p>
            <a:r>
              <a:rPr lang="en-US" dirty="0">
                <a:latin typeface="Times New Roman" panose="02020603050405020304" pitchFamily="18" charset="0"/>
                <a:cs typeface="Times New Roman" panose="02020603050405020304" pitchFamily="18" charset="0"/>
              </a:rPr>
              <a:t> Panic attack can occur in children but are relatively rare until the age of puberty.</a:t>
            </a:r>
          </a:p>
        </p:txBody>
      </p:sp>
    </p:spTree>
    <p:extLst>
      <p:ext uri="{BB962C8B-B14F-4D97-AF65-F5344CB8AC3E}">
        <p14:creationId xmlns:p14="http://schemas.microsoft.com/office/powerpoint/2010/main" xmlns="" val="2590504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0A5BA-B2B3-42CC-BDC8-8F2DC2EE64B7}"/>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RISK AND PROGNOSTIC FACTORS</a:t>
            </a:r>
          </a:p>
        </p:txBody>
      </p:sp>
      <p:sp>
        <p:nvSpPr>
          <p:cNvPr id="3" name="Content Placeholder 2">
            <a:extLst>
              <a:ext uri="{FF2B5EF4-FFF2-40B4-BE49-F238E27FC236}">
                <a16:creationId xmlns:a16="http://schemas.microsoft.com/office/drawing/2014/main" xmlns="" id="{07B945F6-3007-495C-B04A-FEB2A3C4BEFB}"/>
              </a:ext>
            </a:extLst>
          </p:cNvPr>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TEMPERAMENTAL:</a:t>
            </a:r>
            <a:r>
              <a:rPr lang="en-US" dirty="0">
                <a:latin typeface="Times New Roman" panose="02020603050405020304" pitchFamily="18" charset="0"/>
                <a:cs typeface="Times New Roman" panose="02020603050405020304" pitchFamily="18" charset="0"/>
              </a:rPr>
              <a:t>Negative affectivity and anxiety sensitivity are risk factors for the onset of panic attacks. History of “fearful spells” may be a risk factor for later panic attacks.</a:t>
            </a:r>
          </a:p>
          <a:p>
            <a:pPr marL="0" indent="0">
              <a:buNone/>
            </a:pPr>
            <a:r>
              <a:rPr lang="en-US" b="1" dirty="0">
                <a:latin typeface="Times New Roman" panose="02020603050405020304" pitchFamily="18" charset="0"/>
                <a:cs typeface="Times New Roman" panose="02020603050405020304" pitchFamily="18" charset="0"/>
              </a:rPr>
              <a:t>ENVIRONMENTAL: </a:t>
            </a:r>
            <a:r>
              <a:rPr lang="en-US" dirty="0">
                <a:latin typeface="Times New Roman" panose="02020603050405020304" pitchFamily="18" charset="0"/>
                <a:cs typeface="Times New Roman" panose="02020603050405020304" pitchFamily="18" charset="0"/>
              </a:rPr>
              <a:t>Smoking is a risk factor for panic attacks. Most individual report identifiable stressors in the months before their first panic attack.</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4900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77606-1438-4FD2-AC94-E8D88A5769B1}"/>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COMORBIDITY</a:t>
            </a:r>
          </a:p>
        </p:txBody>
      </p:sp>
      <p:sp>
        <p:nvSpPr>
          <p:cNvPr id="3" name="Content Placeholder 2">
            <a:extLst>
              <a:ext uri="{FF2B5EF4-FFF2-40B4-BE49-F238E27FC236}">
                <a16:creationId xmlns:a16="http://schemas.microsoft.com/office/drawing/2014/main" xmlns="" id="{78747D9B-D9E8-4BE0-91D5-388CB2C07576}"/>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Panic attacks are associated with increased likelihood of various comorbid mental disorders, including anxiety disorders, and substance use disorders.</a:t>
            </a:r>
          </a:p>
        </p:txBody>
      </p:sp>
    </p:spTree>
    <p:extLst>
      <p:ext uri="{BB962C8B-B14F-4D97-AF65-F5344CB8AC3E}">
        <p14:creationId xmlns:p14="http://schemas.microsoft.com/office/powerpoint/2010/main" xmlns="" val="2982362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4E6B2-11C6-44DE-BE7D-1E56CC9B11EC}"/>
              </a:ext>
            </a:extLst>
          </p:cNvPr>
          <p:cNvSpPr>
            <a:spLocks noGrp="1"/>
          </p:cNvSpPr>
          <p:nvPr>
            <p:ph type="ctrTitle"/>
          </p:nvPr>
        </p:nvSpPr>
        <p:spPr/>
        <p:txBody>
          <a:bodyPr>
            <a:normAutofit/>
          </a:bodyPr>
          <a:lstStyle/>
          <a:p>
            <a:r>
              <a:rPr lang="en-US" sz="4400" dirty="0">
                <a:latin typeface="Times New Roman" panose="02020603050405020304" pitchFamily="18" charset="0"/>
                <a:cs typeface="Times New Roman" panose="02020603050405020304" pitchFamily="18" charset="0"/>
              </a:rPr>
              <a:t>Substance/medication induced anxiety disorder.</a:t>
            </a:r>
          </a:p>
        </p:txBody>
      </p:sp>
      <p:sp>
        <p:nvSpPr>
          <p:cNvPr id="3" name="Subtitle 2">
            <a:extLst>
              <a:ext uri="{FF2B5EF4-FFF2-40B4-BE49-F238E27FC236}">
                <a16:creationId xmlns:a16="http://schemas.microsoft.com/office/drawing/2014/main" xmlns="" id="{E8B40430-1720-4F8F-ADB6-F34A68CF0AF0}"/>
              </a:ext>
            </a:extLst>
          </p:cNvPr>
          <p:cNvSpPr>
            <a:spLocks noGrp="1"/>
          </p:cNvSpPr>
          <p:nvPr>
            <p:ph type="subTitle" idx="1"/>
          </p:nvPr>
        </p:nvSpPr>
        <p:spPr/>
        <p:txBody>
          <a:bodyPr>
            <a:normAutofit/>
          </a:bodyPr>
          <a:lstStyle/>
          <a:p>
            <a:endParaRPr lang="en-US" sz="1050" dirty="0"/>
          </a:p>
        </p:txBody>
      </p:sp>
    </p:spTree>
    <p:extLst>
      <p:ext uri="{BB962C8B-B14F-4D97-AF65-F5344CB8AC3E}">
        <p14:creationId xmlns:p14="http://schemas.microsoft.com/office/powerpoint/2010/main" xmlns="" val="760853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A2DA2-4E53-429B-ABE2-FB7D440C78F7}"/>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DIAGNOSTIC CRITERIA</a:t>
            </a:r>
          </a:p>
        </p:txBody>
      </p:sp>
      <p:sp>
        <p:nvSpPr>
          <p:cNvPr id="3" name="Content Placeholder 2">
            <a:extLst>
              <a:ext uri="{FF2B5EF4-FFF2-40B4-BE49-F238E27FC236}">
                <a16:creationId xmlns:a16="http://schemas.microsoft.com/office/drawing/2014/main" xmlns="" id="{B184B253-2CD9-478A-9C1B-E9BDD08334E2}"/>
              </a:ext>
            </a:extLst>
          </p:cNvPr>
          <p:cNvSpPr>
            <a:spLocks noGrp="1"/>
          </p:cNvSpPr>
          <p:nvPr>
            <p:ph idx="1"/>
          </p:nvPr>
        </p:nvSpPr>
        <p:spPr/>
        <p:txBody>
          <a:bodyPr>
            <a:normAutofit lnSpcReduction="10000"/>
          </a:bodyPr>
          <a:lstStyle/>
          <a:p>
            <a:pPr marL="457200" indent="-457200">
              <a:buFont typeface="+mj-lt"/>
              <a:buAutoNum type="alphaUcPeriod"/>
            </a:pPr>
            <a:r>
              <a:rPr lang="en-US" dirty="0"/>
              <a:t> </a:t>
            </a:r>
            <a:r>
              <a:rPr lang="en-US" dirty="0">
                <a:latin typeface="Times New Roman" panose="02020603050405020304" pitchFamily="18" charset="0"/>
                <a:cs typeface="Times New Roman" panose="02020603050405020304" pitchFamily="18" charset="0"/>
              </a:rPr>
              <a:t>Panic attacks or anxiety is predominant in the clinical picture.</a:t>
            </a:r>
          </a:p>
          <a:p>
            <a:pPr marL="457200" indent="-457200">
              <a:buFont typeface="+mj-lt"/>
              <a:buAutoNum type="alphaUcPeriod"/>
            </a:pPr>
            <a:r>
              <a:rPr lang="en-US" dirty="0">
                <a:latin typeface="Times New Roman" panose="02020603050405020304" pitchFamily="18" charset="0"/>
                <a:cs typeface="Times New Roman" panose="02020603050405020304" pitchFamily="18" charset="0"/>
              </a:rPr>
              <a:t> There is evidence from the history, physical examination, or laboratory findings of both (1) and (2):</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The symptoms in Criterion A developed during or soon after substance intoxication or withdrawal or after exposure to a medication.</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The involved substance/medication is capable of producing the symptoms in Criterion A.</a:t>
            </a:r>
          </a:p>
          <a:p>
            <a:pPr marL="457200" indent="-457200">
              <a:buAutoNum type="alphaUcPeriod" startAt="3"/>
            </a:pPr>
            <a:r>
              <a:rPr lang="en-US" dirty="0">
                <a:latin typeface="Times New Roman" panose="02020603050405020304" pitchFamily="18" charset="0"/>
                <a:cs typeface="Times New Roman" panose="02020603050405020304" pitchFamily="18" charset="0"/>
              </a:rPr>
              <a:t>The disturbance is not better explained by an anxiety disorder that is not substance/medication-induced.</a:t>
            </a:r>
          </a:p>
          <a:p>
            <a:pPr marL="457200" indent="-457200">
              <a:buAutoNum type="alphaUcPeriod" startAt="3"/>
            </a:pPr>
            <a:r>
              <a:rPr lang="en-US" dirty="0">
                <a:latin typeface="Times New Roman" panose="02020603050405020304" pitchFamily="18" charset="0"/>
                <a:cs typeface="Times New Roman" panose="02020603050405020304" pitchFamily="18" charset="0"/>
              </a:rPr>
              <a:t>The disturbance does not occur exclusively during the course of a delirium.</a:t>
            </a:r>
          </a:p>
          <a:p>
            <a:pPr marL="457200" indent="-457200">
              <a:buAutoNum type="alphaUcPeriod" startAt="3"/>
            </a:pPr>
            <a:r>
              <a:rPr lang="en-US" dirty="0">
                <a:latin typeface="Times New Roman" panose="02020603050405020304" pitchFamily="18" charset="0"/>
                <a:cs typeface="Times New Roman" panose="02020603050405020304" pitchFamily="18" charset="0"/>
              </a:rPr>
              <a:t>The disturbance causes clinically significant distress or impairment in social,occupational,or other important areas of functioning. </a:t>
            </a:r>
            <a:endParaRPr lang="en-US" dirty="0"/>
          </a:p>
        </p:txBody>
      </p:sp>
    </p:spTree>
    <p:extLst>
      <p:ext uri="{BB962C8B-B14F-4D97-AF65-F5344CB8AC3E}">
        <p14:creationId xmlns:p14="http://schemas.microsoft.com/office/powerpoint/2010/main" xmlns="" val="2599659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7EFBC-562A-42BA-ABD0-F24E44AC0E8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DIAGNOSTIC FEATURES</a:t>
            </a:r>
          </a:p>
        </p:txBody>
      </p:sp>
      <p:sp>
        <p:nvSpPr>
          <p:cNvPr id="3" name="Content Placeholder 2">
            <a:extLst>
              <a:ext uri="{FF2B5EF4-FFF2-40B4-BE49-F238E27FC236}">
                <a16:creationId xmlns:a16="http://schemas.microsoft.com/office/drawing/2014/main" xmlns="" id="{00AD9848-D939-4578-8117-9ACBD18B29EE}"/>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essential features of substance/medication-induced anxiety disorder are prominent symptoms of panic or anxiety (Criterion A) that are judged to be due to the effects of a substance (e.g., a drug of abuse, a medication).The panic or anxiety symptoms must have developed during or soon after substance intoxication or withdrawal, and the substance or medications must be capable of producing the symptoms of (criterion B2).The substance induced anxiety disorder diagnosis should be made instead of a diagnosis of substance intoxication or substance withdrawal only when the symptoms in Criterion A are predominant in the clinical picture and are sufficiently severe to warrant independent clinical attention.</a:t>
            </a:r>
          </a:p>
        </p:txBody>
      </p:sp>
    </p:spTree>
    <p:extLst>
      <p:ext uri="{BB962C8B-B14F-4D97-AF65-F5344CB8AC3E}">
        <p14:creationId xmlns:p14="http://schemas.microsoft.com/office/powerpoint/2010/main" xmlns="" val="2103103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210E0-35C7-47F7-A1A3-F643AA3A27E1}"/>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ASSOCIATED FEATURES SUPPORTING DIAGNOSIS</a:t>
            </a:r>
          </a:p>
        </p:txBody>
      </p:sp>
      <p:sp>
        <p:nvSpPr>
          <p:cNvPr id="3" name="Content Placeholder 2">
            <a:extLst>
              <a:ext uri="{FF2B5EF4-FFF2-40B4-BE49-F238E27FC236}">
                <a16:creationId xmlns:a16="http://schemas.microsoft.com/office/drawing/2014/main" xmlns="" id="{2816FD0E-E020-427E-8E66-1AA89A32392F}"/>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Panic or anxiety can occur in association with intoxication with the following classes of substance:alcohol,caffeine, cannabis, other hallucinogens,inhalants,stimilants (including cocaine)and other substance.</a:t>
            </a:r>
          </a:p>
          <a:p>
            <a:pPr marL="0" indent="0">
              <a:buNone/>
            </a:pPr>
            <a:r>
              <a:rPr lang="en-US" dirty="0">
                <a:latin typeface="Times New Roman" panose="02020603050405020304" pitchFamily="18" charset="0"/>
                <a:cs typeface="Times New Roman" panose="02020603050405020304" pitchFamily="18" charset="0"/>
              </a:rPr>
              <a:t>Panic or anxiety disorder can occur in association with withdrawal from the following classes of substance: alcohol;opioids;sedatives,hypnotics,and stimulants including cocaine.</a:t>
            </a:r>
          </a:p>
          <a:p>
            <a:pPr marL="0" indent="0">
              <a:buNone/>
            </a:pPr>
            <a:r>
              <a:rPr lang="en-US" dirty="0">
                <a:latin typeface="Times New Roman" panose="02020603050405020304" pitchFamily="18" charset="0"/>
                <a:cs typeface="Times New Roman" panose="02020603050405020304" pitchFamily="18" charset="0"/>
              </a:rPr>
              <a:t>Some medications that evoke anxiety symptoms include anesthesia and analgesics,insulin,thyroid preparations. Antiparkinsonian medication, cardiovascular medications and antidepressant medications.</a:t>
            </a:r>
          </a:p>
        </p:txBody>
      </p:sp>
    </p:spTree>
    <p:extLst>
      <p:ext uri="{BB962C8B-B14F-4D97-AF65-F5344CB8AC3E}">
        <p14:creationId xmlns:p14="http://schemas.microsoft.com/office/powerpoint/2010/main" xmlns="" val="110460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separation anxiety">
            <a:extLst>
              <a:ext uri="{FF2B5EF4-FFF2-40B4-BE49-F238E27FC236}">
                <a16:creationId xmlns="" xmlns:a16="http://schemas.microsoft.com/office/drawing/2014/main" id="{0868D3EF-BB7C-46D8-A0E9-A0488AB741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eparation anxiety">
            <a:extLst>
              <a:ext uri="{FF2B5EF4-FFF2-40B4-BE49-F238E27FC236}">
                <a16:creationId xmlns="" xmlns:a16="http://schemas.microsoft.com/office/drawing/2014/main" id="{A2977A9E-F863-4450-844C-A6E28826BAF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separation anxiety">
            <a:extLst>
              <a:ext uri="{FF2B5EF4-FFF2-40B4-BE49-F238E27FC236}">
                <a16:creationId xmlns="" xmlns:a16="http://schemas.microsoft.com/office/drawing/2014/main" id="{CD7C2DFF-FA92-475D-8C9E-BCEDEF3898B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Definition&#10;ï Separation anxiety&#10;disorder is a medical&#10;condition that is&#10;characterized by&#10;significant distress&#10;when a perso...">
            <a:extLst>
              <a:ext uri="{FF2B5EF4-FFF2-40B4-BE49-F238E27FC236}">
                <a16:creationId xmlns="" xmlns:a16="http://schemas.microsoft.com/office/drawing/2014/main" id="{94814F5C-383F-487C-B69E-8B291AF3F7C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5600" y="387359"/>
            <a:ext cx="9259503" cy="54330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324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D4DCB-2B71-416F-86B9-84CA4EDF9DA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PREVALENCE</a:t>
            </a:r>
          </a:p>
        </p:txBody>
      </p:sp>
      <p:sp>
        <p:nvSpPr>
          <p:cNvPr id="3" name="Content Placeholder 2">
            <a:extLst>
              <a:ext uri="{FF2B5EF4-FFF2-40B4-BE49-F238E27FC236}">
                <a16:creationId xmlns:a16="http://schemas.microsoft.com/office/drawing/2014/main" xmlns="" id="{7A64D66B-9038-47F6-94BD-52DF5F3F4E0A}"/>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prevalence of substance/medication induced anxiety disorder is not clear. General population data suggest that it may be rare, with a 12 month prevalence of approximately 0.002%.</a:t>
            </a:r>
          </a:p>
        </p:txBody>
      </p:sp>
    </p:spTree>
    <p:extLst>
      <p:ext uri="{BB962C8B-B14F-4D97-AF65-F5344CB8AC3E}">
        <p14:creationId xmlns:p14="http://schemas.microsoft.com/office/powerpoint/2010/main" xmlns="" val="447103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A7BBFD-AE70-484F-BEFB-702D6499311A}"/>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DIAGNOSTIC MARKERS</a:t>
            </a:r>
          </a:p>
        </p:txBody>
      </p:sp>
      <p:sp>
        <p:nvSpPr>
          <p:cNvPr id="3" name="Content Placeholder 2">
            <a:extLst>
              <a:ext uri="{FF2B5EF4-FFF2-40B4-BE49-F238E27FC236}">
                <a16:creationId xmlns:a16="http://schemas.microsoft.com/office/drawing/2014/main" xmlns="" id="{3F8B9FA3-E059-42EA-8B09-48BDBF46293D}"/>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Laboratory assessments (e.g., urine toxicology)may be useful to measure substance intoxication as part of an assessment for substance/medication-induced anxiety disorder.</a:t>
            </a:r>
          </a:p>
        </p:txBody>
      </p:sp>
    </p:spTree>
    <p:extLst>
      <p:ext uri="{BB962C8B-B14F-4D97-AF65-F5344CB8AC3E}">
        <p14:creationId xmlns:p14="http://schemas.microsoft.com/office/powerpoint/2010/main" xmlns="" val="2681829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D57C8-EC18-4D4A-A0D7-EC8855F06A17}"/>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DIFFERENTIAL DIAGNOSIS</a:t>
            </a:r>
          </a:p>
        </p:txBody>
      </p:sp>
      <p:sp>
        <p:nvSpPr>
          <p:cNvPr id="3" name="Content Placeholder 2">
            <a:extLst>
              <a:ext uri="{FF2B5EF4-FFF2-40B4-BE49-F238E27FC236}">
                <a16:creationId xmlns:a16="http://schemas.microsoft.com/office/drawing/2014/main" xmlns="" id="{453304B1-B3D7-4DB1-ABA8-57AFD9778D1E}"/>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 Anxiety disorder (i.e., not induced by a substance/medication). </a:t>
            </a:r>
            <a:r>
              <a:rPr lang="en-US" dirty="0">
                <a:latin typeface="Times New Roman" panose="02020603050405020304" pitchFamily="18" charset="0"/>
                <a:cs typeface="Times New Roman" panose="02020603050405020304" pitchFamily="18" charset="0"/>
              </a:rPr>
              <a:t>Substance / medication-induced anxiety disorder is distinguished from a primary anxiety disorder based on the onset, course and other factors with respect to substance/ medication. For drugs of abuse, there must be evidence from the history, physical examination or laboratory findings for use, intoxication, or withdrawal.</a:t>
            </a:r>
          </a:p>
          <a:p>
            <a:r>
              <a:rPr lang="en-US" b="1" dirty="0">
                <a:latin typeface="Times New Roman" panose="02020603050405020304" pitchFamily="18" charset="0"/>
                <a:cs typeface="Times New Roman" panose="02020603050405020304" pitchFamily="18" charset="0"/>
              </a:rPr>
              <a:t> Delirium. </a:t>
            </a:r>
            <a:r>
              <a:rPr lang="en-US" dirty="0">
                <a:latin typeface="Times New Roman" panose="02020603050405020304" pitchFamily="18" charset="0"/>
                <a:cs typeface="Times New Roman" panose="02020603050405020304" pitchFamily="18" charset="0"/>
              </a:rPr>
              <a:t>If panic or anxiety symptoms </a:t>
            </a:r>
            <a:r>
              <a:rPr lang="en-US" dirty="0" err="1">
                <a:latin typeface="Times New Roman" panose="02020603050405020304" pitchFamily="18" charset="0"/>
                <a:cs typeface="Times New Roman" panose="02020603050405020304" pitchFamily="18" charset="0"/>
              </a:rPr>
              <a:t>occue</a:t>
            </a:r>
            <a:r>
              <a:rPr lang="en-US" dirty="0">
                <a:latin typeface="Times New Roman" panose="02020603050405020304" pitchFamily="18" charset="0"/>
                <a:cs typeface="Times New Roman" panose="02020603050405020304" pitchFamily="18" charset="0"/>
              </a:rPr>
              <a:t> exclusively during the course of delirium, they are considered to be an associated feature of delirium and are not diagnosed separately.</a:t>
            </a:r>
          </a:p>
          <a:p>
            <a:r>
              <a:rPr lang="en-US" b="1" dirty="0">
                <a:latin typeface="Times New Roman" panose="02020603050405020304" pitchFamily="18" charset="0"/>
                <a:cs typeface="Times New Roman" panose="02020603050405020304" pitchFamily="18" charset="0"/>
              </a:rPr>
              <a:t> Anxiety disorder due to another medical condition. </a:t>
            </a:r>
            <a:r>
              <a:rPr lang="en-US" dirty="0">
                <a:latin typeface="Times New Roman" panose="02020603050405020304" pitchFamily="18" charset="0"/>
                <a:cs typeface="Times New Roman" panose="02020603050405020304" pitchFamily="18" charset="0"/>
              </a:rPr>
              <a:t>If the panic or anxiety symptoms are attributed to the physiological consequences of another medical condition, anxiety disorder due to another medical conditions should be diagnosed.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47518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Unspecified Anxiety Disorder</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solidFill>
                  <a:schemeClr val="tx1"/>
                </a:solidFill>
              </a:rPr>
              <a:t>This category applies to presentations in which symptoms characteristics of an anxiety disorder that cause clinically significant distress or impairment in social, occupational or other  important areas of functioning predominate but do not meet the full criteria for any of the disorders in the anxiety disorders diagnostic class.</a:t>
            </a:r>
          </a:p>
          <a:p>
            <a:r>
              <a:rPr lang="en-US" dirty="0" smtClean="0">
                <a:solidFill>
                  <a:schemeClr val="tx1"/>
                </a:solidFill>
              </a:rPr>
              <a:t> </a:t>
            </a:r>
            <a:endParaRPr lang="en-US"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0018" y="2211351"/>
            <a:ext cx="4700788" cy="1646302"/>
          </a:xfrm>
        </p:spPr>
        <p:txBody>
          <a:bodyPr/>
          <a:lstStyle/>
          <a:p>
            <a:r>
              <a:rPr lang="en-US" dirty="0" smtClean="0"/>
              <a:t>Symptoms</a:t>
            </a:r>
            <a:endParaRPr lang="en-US" dirty="0"/>
          </a:p>
        </p:txBody>
      </p:sp>
      <p:sp>
        <p:nvSpPr>
          <p:cNvPr id="3" name="Subtitle 2"/>
          <p:cNvSpPr>
            <a:spLocks noGrp="1"/>
          </p:cNvSpPr>
          <p:nvPr>
            <p:ph type="subTitle" idx="1"/>
          </p:nvPr>
        </p:nvSpPr>
        <p:spPr>
          <a:xfrm>
            <a:off x="-1573249" y="4231140"/>
            <a:ext cx="8246533" cy="3975922"/>
          </a:xfrm>
        </p:spPr>
        <p:txBody>
          <a:bodyPr/>
          <a:lstStyle/>
          <a:p>
            <a:r>
              <a:rPr lang="en-US" dirty="0" smtClean="0">
                <a:solidFill>
                  <a:schemeClr val="tx1"/>
                </a:solidFill>
              </a:rPr>
              <a:t>Irritability</a:t>
            </a:r>
          </a:p>
          <a:p>
            <a:r>
              <a:rPr lang="en-US" dirty="0" smtClean="0">
                <a:solidFill>
                  <a:schemeClr val="tx1"/>
                </a:solidFill>
              </a:rPr>
              <a:t>Panic attacks</a:t>
            </a:r>
          </a:p>
          <a:p>
            <a:r>
              <a:rPr lang="en-US" dirty="0" smtClean="0">
                <a:solidFill>
                  <a:schemeClr val="tx1"/>
                </a:solidFill>
              </a:rPr>
              <a:t>Detachment</a:t>
            </a:r>
          </a:p>
          <a:p>
            <a:r>
              <a:rPr lang="en-US" dirty="0" smtClean="0">
                <a:solidFill>
                  <a:schemeClr val="tx1"/>
                </a:solidFill>
              </a:rPr>
              <a:t>Avoidance</a:t>
            </a:r>
          </a:p>
          <a:p>
            <a:r>
              <a:rPr lang="en-US" dirty="0" smtClean="0">
                <a:solidFill>
                  <a:schemeClr val="tx1"/>
                </a:solidFill>
              </a:rPr>
              <a:t>Nervousness</a:t>
            </a:r>
          </a:p>
          <a:p>
            <a:r>
              <a:rPr lang="en-US" dirty="0" smtClean="0">
                <a:solidFill>
                  <a:schemeClr val="tx1"/>
                </a:solidFill>
              </a:rPr>
              <a:t>Extreme anxiety</a:t>
            </a:r>
          </a:p>
          <a:p>
            <a:endParaRPr lang="en-US" dirty="0" smtClean="0">
              <a:solidFill>
                <a:schemeClr val="tx1"/>
              </a:solidFill>
            </a:endParaRPr>
          </a:p>
          <a:p>
            <a:endParaRPr lang="en-US"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Treatment</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Therapy and counseling can help a person to deal with these symptoms of these disorders while also teaching them methods to avoid future problems.</a:t>
            </a:r>
            <a:endParaRPr lang="en-US"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Anxiety Disorder due to Another medical condition</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The essential feature of anxiety disorder due to another medical condition is clinically significant anxiety that is judged to be explained as a psychological effect of another medical condition.</a:t>
            </a:r>
            <a:endParaRPr lang="en-US"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Prevalence</a:t>
            </a:r>
            <a:endParaRPr lang="en-US" dirty="0"/>
          </a:p>
        </p:txBody>
      </p:sp>
      <p:sp>
        <p:nvSpPr>
          <p:cNvPr id="3" name="Subtitle 2"/>
          <p:cNvSpPr>
            <a:spLocks noGrp="1"/>
          </p:cNvSpPr>
          <p:nvPr>
            <p:ph type="subTitle" idx="1"/>
          </p:nvPr>
        </p:nvSpPr>
        <p:spPr>
          <a:xfrm>
            <a:off x="2895600" y="3886200"/>
            <a:ext cx="6172200" cy="1524000"/>
          </a:xfrm>
        </p:spPr>
        <p:txBody>
          <a:bodyPr>
            <a:normAutofit/>
          </a:bodyPr>
          <a:lstStyle/>
          <a:p>
            <a:r>
              <a:rPr lang="en-US" dirty="0" smtClean="0">
                <a:solidFill>
                  <a:schemeClr val="tx1"/>
                </a:solidFill>
              </a:rPr>
              <a:t>The prevalence of other anxiety disorder due to another medical condition is unclear. This appears to be an elevated  prevalence of anxiety disorders among individuals with a variety of medical conditions including  asthama,hypertension,ulcers,and arthritis.</a:t>
            </a:r>
          </a:p>
          <a:p>
            <a:endParaRPr lang="en-US"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 and course</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solidFill>
                  <a:schemeClr val="tx1"/>
                </a:solidFill>
              </a:rPr>
              <a:t>This diagnosis is not meant to include primary anxiety disorders that arise in the context of chronic medical illness. This is important to consider with other adults, who may experience chronic medical illness and then develop independent  anxiety disorders secondary to the chronic mental illness.</a:t>
            </a:r>
            <a:endParaRPr lang="en-US"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0701" y="3244334"/>
            <a:ext cx="4626588" cy="461665"/>
          </a:xfrm>
          <a:prstGeom prst="rect">
            <a:avLst/>
          </a:prstGeom>
        </p:spPr>
        <p:txBody>
          <a:bodyPr wrap="none">
            <a:spAutoFit/>
          </a:bodyPr>
          <a:lstStyle/>
          <a:p>
            <a:r>
              <a:rPr lang="en-GB" sz="2400" b="1" dirty="0"/>
              <a:t>Obsessive Compulsive </a:t>
            </a:r>
            <a:r>
              <a:rPr lang="en-GB" sz="2400" b="1" dirty="0" smtClean="0"/>
              <a:t>Disorder</a:t>
            </a:r>
            <a:endParaRPr lang="en-US" sz="2400" b="1" dirty="0"/>
          </a:p>
        </p:txBody>
      </p:sp>
    </p:spTree>
    <p:extLst>
      <p:ext uri="{BB962C8B-B14F-4D97-AF65-F5344CB8AC3E}">
        <p14:creationId xmlns:p14="http://schemas.microsoft.com/office/powerpoint/2010/main" xmlns="" val="229463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3A6A4-DCFE-4BDB-8F77-19FBA1017211}"/>
              </a:ext>
            </a:extLst>
          </p:cNvPr>
          <p:cNvSpPr>
            <a:spLocks noGrp="1"/>
          </p:cNvSpPr>
          <p:nvPr>
            <p:ph type="title"/>
          </p:nvPr>
        </p:nvSpPr>
        <p:spPr/>
        <p:txBody>
          <a:bodyPr/>
          <a:lstStyle/>
          <a:p>
            <a:r>
              <a:rPr lang="en-US" dirty="0"/>
              <a:t>criteria</a:t>
            </a:r>
          </a:p>
        </p:txBody>
      </p:sp>
      <p:sp>
        <p:nvSpPr>
          <p:cNvPr id="3" name="Content Placeholder 2">
            <a:extLst>
              <a:ext uri="{FF2B5EF4-FFF2-40B4-BE49-F238E27FC236}">
                <a16:creationId xmlns="" xmlns:a16="http://schemas.microsoft.com/office/drawing/2014/main" id="{CBD888A0-889F-4D7E-B7D0-3CAE20C10A3C}"/>
              </a:ext>
            </a:extLst>
          </p:cNvPr>
          <p:cNvSpPr>
            <a:spLocks noGrp="1"/>
          </p:cNvSpPr>
          <p:nvPr>
            <p:ph idx="1"/>
          </p:nvPr>
        </p:nvSpPr>
        <p:spPr/>
        <p:txBody>
          <a:bodyPr>
            <a:normAutofit fontScale="92500" lnSpcReduction="20000"/>
          </a:bodyPr>
          <a:lstStyle/>
          <a:p>
            <a:r>
              <a:rPr lang="en-US" dirty="0"/>
              <a:t>Developing inappropriate and excessive fear or anxiety concerning separation from those to whom the individual is attached, as evidenced by at least three of the following:</a:t>
            </a:r>
          </a:p>
          <a:p>
            <a:r>
              <a:rPr lang="en-US" dirty="0"/>
              <a:t>Recurrent excessive distress when anticipating or experiencing separation from home or from major attachment figures.</a:t>
            </a:r>
          </a:p>
          <a:p>
            <a:r>
              <a:rPr lang="en-US" dirty="0"/>
              <a:t>Persistent and excessive worry about losing major attachment figures or about possible harm to them, such as illness, injury, disasters or death.</a:t>
            </a:r>
          </a:p>
          <a:p>
            <a:r>
              <a:rPr lang="en-US" dirty="0"/>
              <a:t>Persistent and excessive worry about experiencing an untoward event (</a:t>
            </a:r>
            <a:r>
              <a:rPr lang="en-US" dirty="0" err="1"/>
              <a:t>eg.</a:t>
            </a:r>
            <a:r>
              <a:rPr lang="en-US" dirty="0"/>
              <a:t> Getting lost, being kidnapped, having an accident, becoming ill) that causes separation from a major attachment figure.</a:t>
            </a:r>
          </a:p>
          <a:p>
            <a:r>
              <a:rPr lang="en-US" dirty="0"/>
              <a:t>Persistent reluctance or refusal to go out, be away from home, go to school, go to work, or elsewhere because of fear of separation.</a:t>
            </a:r>
          </a:p>
          <a:p>
            <a:r>
              <a:rPr lang="en-US" dirty="0"/>
              <a:t>Persistent and excessive fear or reluctance about being alone or without major attachment figures at home or In other settings.</a:t>
            </a:r>
          </a:p>
          <a:p>
            <a:endParaRPr lang="en-US" dirty="0"/>
          </a:p>
        </p:txBody>
      </p:sp>
    </p:spTree>
    <p:extLst>
      <p:ext uri="{BB962C8B-B14F-4D97-AF65-F5344CB8AC3E}">
        <p14:creationId xmlns:p14="http://schemas.microsoft.com/office/powerpoint/2010/main" xmlns="" val="4225984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sp>
        <p:nvSpPr>
          <p:cNvPr id="3" name="Content Placeholder 2"/>
          <p:cNvSpPr>
            <a:spLocks noGrp="1"/>
          </p:cNvSpPr>
          <p:nvPr>
            <p:ph idx="1"/>
          </p:nvPr>
        </p:nvSpPr>
        <p:spPr/>
        <p:txBody>
          <a:bodyPr/>
          <a:lstStyle/>
          <a:p>
            <a:r>
              <a:rPr lang="en-GB" sz="2400" b="1" dirty="0"/>
              <a:t>Obsessions</a:t>
            </a:r>
            <a:r>
              <a:rPr lang="en-GB" sz="2400" dirty="0"/>
              <a:t>(recurrent</a:t>
            </a:r>
            <a:r>
              <a:rPr lang="en-GB" sz="2400" dirty="0" smtClean="0"/>
              <a:t>, intrusive, persistent, unwanted thoughts, urges, or </a:t>
            </a:r>
            <a:r>
              <a:rPr lang="en-GB" sz="2400" dirty="0"/>
              <a:t>images that a person tries to </a:t>
            </a:r>
            <a:r>
              <a:rPr lang="en-GB" sz="2400" dirty="0" smtClean="0"/>
              <a:t>ignores suppress, or </a:t>
            </a:r>
            <a:r>
              <a:rPr lang="en-GB" sz="2400" dirty="0"/>
              <a:t>neutralize) </a:t>
            </a:r>
          </a:p>
          <a:p>
            <a:r>
              <a:rPr lang="en-GB" sz="2400" b="1" dirty="0"/>
              <a:t>Compulsions</a:t>
            </a:r>
            <a:r>
              <a:rPr lang="en-GB" sz="2400" dirty="0"/>
              <a:t>(repetitive </a:t>
            </a:r>
            <a:r>
              <a:rPr lang="en-GB" sz="2400" dirty="0" smtClean="0"/>
              <a:t>behaviours </a:t>
            </a:r>
            <a:r>
              <a:rPr lang="en-GB" sz="2400" dirty="0"/>
              <a:t>or </a:t>
            </a:r>
            <a:r>
              <a:rPr lang="en-GB" sz="2400" dirty="0" smtClean="0"/>
              <a:t>thoughts </a:t>
            </a:r>
            <a:r>
              <a:rPr lang="en-GB" sz="2400" dirty="0"/>
              <a:t>that a person feels compelled to perform to prevent distress or a dreaded event or in response to an </a:t>
            </a:r>
            <a:r>
              <a:rPr lang="en-GB" sz="2400" dirty="0" smtClean="0"/>
              <a:t>obsession)</a:t>
            </a:r>
            <a:endParaRPr lang="en-US" sz="2400" dirty="0"/>
          </a:p>
          <a:p>
            <a:endParaRPr lang="en-US" dirty="0"/>
          </a:p>
        </p:txBody>
      </p:sp>
    </p:spTree>
    <p:extLst>
      <p:ext uri="{BB962C8B-B14F-4D97-AF65-F5344CB8AC3E}">
        <p14:creationId xmlns:p14="http://schemas.microsoft.com/office/powerpoint/2010/main" xmlns="" val="997420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features</a:t>
            </a:r>
            <a:endParaRPr lang="en-US" dirty="0"/>
          </a:p>
        </p:txBody>
      </p:sp>
      <p:sp>
        <p:nvSpPr>
          <p:cNvPr id="3" name="Content Placeholder 2"/>
          <p:cNvSpPr>
            <a:spLocks noGrp="1"/>
          </p:cNvSpPr>
          <p:nvPr>
            <p:ph idx="1"/>
          </p:nvPr>
        </p:nvSpPr>
        <p:spPr/>
        <p:txBody>
          <a:bodyPr>
            <a:noAutofit/>
          </a:bodyPr>
          <a:lstStyle/>
          <a:p>
            <a:r>
              <a:rPr lang="en-GB" sz="2400" dirty="0"/>
              <a:t>Obsessions are not </a:t>
            </a:r>
            <a:r>
              <a:rPr lang="en-GB" sz="2400" dirty="0" smtClean="0"/>
              <a:t>pleasurable </a:t>
            </a:r>
            <a:r>
              <a:rPr lang="en-GB" sz="2400" dirty="0"/>
              <a:t>or </a:t>
            </a:r>
            <a:r>
              <a:rPr lang="en-GB" sz="2400" dirty="0" smtClean="0"/>
              <a:t>experienced as </a:t>
            </a:r>
            <a:r>
              <a:rPr lang="en-GB" sz="2400" dirty="0"/>
              <a:t>voluntary :they are intrusive and unwanted and caused marked </a:t>
            </a:r>
            <a:r>
              <a:rPr lang="en-GB" sz="2400" dirty="0" smtClean="0"/>
              <a:t>distress or </a:t>
            </a:r>
            <a:r>
              <a:rPr lang="en-GB" sz="2400" dirty="0"/>
              <a:t>anxiety in most individuals.</a:t>
            </a:r>
          </a:p>
          <a:p>
            <a:r>
              <a:rPr lang="en-GB" sz="2400" dirty="0"/>
              <a:t>The individuals attempts to </a:t>
            </a:r>
            <a:r>
              <a:rPr lang="en-GB" sz="2400" dirty="0" smtClean="0"/>
              <a:t>ignore </a:t>
            </a:r>
            <a:r>
              <a:rPr lang="en-GB" sz="2400" dirty="0"/>
              <a:t>or suppress these obsessions (e.g., </a:t>
            </a:r>
            <a:r>
              <a:rPr lang="en-GB" sz="2400" dirty="0" smtClean="0"/>
              <a:t>avoiding </a:t>
            </a:r>
            <a:r>
              <a:rPr lang="en-GB" sz="2400" dirty="0"/>
              <a:t>triggers or using through suppression) or neutralize them with another </a:t>
            </a:r>
            <a:r>
              <a:rPr lang="en-GB" sz="2400" dirty="0" smtClean="0"/>
              <a:t>thought </a:t>
            </a:r>
            <a:r>
              <a:rPr lang="en-GB" sz="2400" dirty="0"/>
              <a:t>and action.</a:t>
            </a:r>
          </a:p>
          <a:p>
            <a:r>
              <a:rPr lang="en-GB" sz="2400" dirty="0"/>
              <a:t>Compulsions are repetitive </a:t>
            </a:r>
            <a:r>
              <a:rPr lang="en-GB" sz="2400" dirty="0" smtClean="0"/>
              <a:t>behaviours </a:t>
            </a:r>
            <a:r>
              <a:rPr lang="en-GB" sz="2400" dirty="0"/>
              <a:t>(e.g., </a:t>
            </a:r>
            <a:r>
              <a:rPr lang="en-GB" sz="2400" dirty="0" smtClean="0"/>
              <a:t>washing, checking </a:t>
            </a:r>
            <a:r>
              <a:rPr lang="en-GB" sz="2400" dirty="0"/>
              <a:t>) or mental acts (counting repeating words silently) that the </a:t>
            </a:r>
            <a:r>
              <a:rPr lang="en-GB" sz="2400" dirty="0" smtClean="0"/>
              <a:t>individuals </a:t>
            </a:r>
            <a:r>
              <a:rPr lang="en-GB" sz="2400" dirty="0"/>
              <a:t>feels driven to perform in </a:t>
            </a:r>
            <a:r>
              <a:rPr lang="en-GB" sz="2400" dirty="0" smtClean="0"/>
              <a:t>response </a:t>
            </a:r>
            <a:r>
              <a:rPr lang="en-GB" sz="2400" dirty="0"/>
              <a:t>to an obsession .</a:t>
            </a:r>
            <a:endParaRPr lang="en-US" sz="2400" dirty="0"/>
          </a:p>
          <a:p>
            <a:endParaRPr lang="en-US" sz="2400" dirty="0"/>
          </a:p>
        </p:txBody>
      </p:sp>
    </p:spTree>
    <p:extLst>
      <p:ext uri="{BB962C8B-B14F-4D97-AF65-F5344CB8AC3E}">
        <p14:creationId xmlns:p14="http://schemas.microsoft.com/office/powerpoint/2010/main" xmlns="" val="471822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prognostic features</a:t>
            </a:r>
            <a:endParaRPr lang="en-US" dirty="0"/>
          </a:p>
        </p:txBody>
      </p:sp>
      <p:sp>
        <p:nvSpPr>
          <p:cNvPr id="3" name="Content Placeholder 2"/>
          <p:cNvSpPr>
            <a:spLocks noGrp="1"/>
          </p:cNvSpPr>
          <p:nvPr>
            <p:ph idx="1"/>
          </p:nvPr>
        </p:nvSpPr>
        <p:spPr/>
        <p:txBody>
          <a:bodyPr>
            <a:normAutofit/>
          </a:bodyPr>
          <a:lstStyle/>
          <a:p>
            <a:r>
              <a:rPr lang="en-GB" sz="2000" b="1" dirty="0"/>
              <a:t>Environmental. </a:t>
            </a:r>
            <a:r>
              <a:rPr lang="en-GB" sz="2000" dirty="0"/>
              <a:t>Physical and sexual abuse in childhood and other </a:t>
            </a:r>
            <a:r>
              <a:rPr lang="en-GB" sz="2000" dirty="0" smtClean="0"/>
              <a:t>stressful </a:t>
            </a:r>
            <a:r>
              <a:rPr lang="en-GB" sz="2000" dirty="0"/>
              <a:t>or traumatic events have been associated with </a:t>
            </a:r>
            <a:r>
              <a:rPr lang="en-GB" sz="2000" dirty="0" smtClean="0"/>
              <a:t>an </a:t>
            </a:r>
            <a:r>
              <a:rPr lang="en-GB" sz="2000" dirty="0"/>
              <a:t>increased risk for developing OCD </a:t>
            </a:r>
            <a:r>
              <a:rPr lang="en-GB" sz="2000" b="1" dirty="0"/>
              <a:t>.</a:t>
            </a:r>
          </a:p>
          <a:p>
            <a:r>
              <a:rPr lang="en-GB" sz="2000" b="1" dirty="0"/>
              <a:t>Genetic and physiological. </a:t>
            </a:r>
            <a:r>
              <a:rPr lang="en-GB" sz="2000" dirty="0"/>
              <a:t>The rate of OCD among first-degree relatives of adults with OCD is approximately two times that among first-degree relatives of those without the disorder however  among the first-degree relatives of individuals with onset of OCD in childhood or adolescence</a:t>
            </a:r>
            <a:r>
              <a:rPr lang="en-GB" sz="2000" dirty="0" smtClean="0"/>
              <a:t>, the </a:t>
            </a:r>
            <a:r>
              <a:rPr lang="en-GB" sz="2000" dirty="0"/>
              <a:t>rate is increased 10-fold.</a:t>
            </a:r>
            <a:endParaRPr lang="en-GB" sz="2000" b="1" dirty="0"/>
          </a:p>
          <a:p>
            <a:endParaRPr lang="en-US" sz="2000" dirty="0"/>
          </a:p>
        </p:txBody>
      </p:sp>
    </p:spTree>
    <p:extLst>
      <p:ext uri="{BB962C8B-B14F-4D97-AF65-F5344CB8AC3E}">
        <p14:creationId xmlns:p14="http://schemas.microsoft.com/office/powerpoint/2010/main" xmlns="" val="158740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comorbidity</a:t>
            </a:r>
            <a:endParaRPr lang="en-US" dirty="0"/>
          </a:p>
        </p:txBody>
      </p:sp>
      <p:sp>
        <p:nvSpPr>
          <p:cNvPr id="3" name="Content Placeholder 2"/>
          <p:cNvSpPr>
            <a:spLocks noGrp="1"/>
          </p:cNvSpPr>
          <p:nvPr>
            <p:ph idx="1"/>
          </p:nvPr>
        </p:nvSpPr>
        <p:spPr/>
        <p:txBody>
          <a:bodyPr/>
          <a:lstStyle/>
          <a:p>
            <a:r>
              <a:rPr lang="en-GB" sz="2400" dirty="0"/>
              <a:t>Individuals with OCD often have other </a:t>
            </a:r>
            <a:r>
              <a:rPr lang="en-GB" sz="2400" dirty="0" smtClean="0"/>
              <a:t>psychopathology. Many </a:t>
            </a:r>
            <a:r>
              <a:rPr lang="en-GB" sz="2400" dirty="0"/>
              <a:t>adults with the disorder have a lifetime </a:t>
            </a:r>
            <a:r>
              <a:rPr lang="en-GB" sz="2400" dirty="0" smtClean="0"/>
              <a:t>diagnosis of </a:t>
            </a:r>
            <a:r>
              <a:rPr lang="en-GB" sz="2400" dirty="0"/>
              <a:t>an </a:t>
            </a:r>
            <a:r>
              <a:rPr lang="en-GB" sz="2400" dirty="0" smtClean="0"/>
              <a:t>anxiety </a:t>
            </a:r>
            <a:r>
              <a:rPr lang="en-GB" sz="2400" dirty="0"/>
              <a:t>disorder(76% </a:t>
            </a:r>
            <a:r>
              <a:rPr lang="en-GB" sz="2400" dirty="0" smtClean="0"/>
              <a:t>e.g. Panic </a:t>
            </a:r>
            <a:r>
              <a:rPr lang="en-GB" sz="2400" dirty="0"/>
              <a:t>disorder</a:t>
            </a:r>
            <a:r>
              <a:rPr lang="en-GB" sz="2400" dirty="0" smtClean="0"/>
              <a:t>, social </a:t>
            </a:r>
            <a:r>
              <a:rPr lang="en-GB" sz="2400" dirty="0"/>
              <a:t>anxiety </a:t>
            </a:r>
            <a:r>
              <a:rPr lang="en-GB" sz="2400" dirty="0" smtClean="0"/>
              <a:t>disorder, specific </a:t>
            </a:r>
            <a:r>
              <a:rPr lang="en-GB" sz="2400" dirty="0"/>
              <a:t>phobia)</a:t>
            </a:r>
          </a:p>
          <a:p>
            <a:r>
              <a:rPr lang="en-GB" sz="2400" dirty="0"/>
              <a:t>Up to 30% of individuals with OCD also </a:t>
            </a:r>
            <a:r>
              <a:rPr lang="en-GB" sz="2400" dirty="0" smtClean="0"/>
              <a:t>have  a lifetime </a:t>
            </a:r>
            <a:r>
              <a:rPr lang="en-GB" sz="2400" dirty="0"/>
              <a:t>tic disorder.</a:t>
            </a:r>
          </a:p>
          <a:p>
            <a:endParaRPr lang="en-US" dirty="0"/>
          </a:p>
          <a:p>
            <a:endParaRPr lang="en-US" dirty="0"/>
          </a:p>
        </p:txBody>
      </p:sp>
    </p:spTree>
    <p:extLst>
      <p:ext uri="{BB962C8B-B14F-4D97-AF65-F5344CB8AC3E}">
        <p14:creationId xmlns:p14="http://schemas.microsoft.com/office/powerpoint/2010/main" xmlns="" val="2326841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828" y="3244334"/>
            <a:ext cx="6099361" cy="584775"/>
          </a:xfrm>
          <a:prstGeom prst="rect">
            <a:avLst/>
          </a:prstGeom>
        </p:spPr>
        <p:txBody>
          <a:bodyPr wrap="square">
            <a:spAutoFit/>
          </a:bodyPr>
          <a:lstStyle/>
          <a:p>
            <a:r>
              <a:rPr lang="en-GB" sz="3200" b="1" dirty="0"/>
              <a:t>Body Dysmorphic Disorder</a:t>
            </a:r>
            <a:endParaRPr lang="en-US" sz="3200" dirty="0"/>
          </a:p>
        </p:txBody>
      </p:sp>
    </p:spTree>
    <p:extLst>
      <p:ext uri="{BB962C8B-B14F-4D97-AF65-F5344CB8AC3E}">
        <p14:creationId xmlns:p14="http://schemas.microsoft.com/office/powerpoint/2010/main" xmlns="" val="274577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DFAAD-86B0-3C42-93AE-B60E6AFDA07F}"/>
              </a:ext>
            </a:extLst>
          </p:cNvPr>
          <p:cNvSpPr>
            <a:spLocks noGrp="1"/>
          </p:cNvSpPr>
          <p:nvPr>
            <p:ph type="title"/>
          </p:nvPr>
        </p:nvSpPr>
        <p:spPr>
          <a:xfrm>
            <a:off x="838200" y="391185"/>
            <a:ext cx="10515600" cy="1325563"/>
          </a:xfrm>
        </p:spPr>
        <p:txBody>
          <a:bodyPr>
            <a:normAutofit/>
          </a:bodyPr>
          <a:lstStyle/>
          <a:p>
            <a:r>
              <a:rPr lang="en-GB" sz="2800" b="1"/>
              <a:t>Diagnostic Criteria</a:t>
            </a:r>
            <a:endParaRPr lang="en-US" sz="2800" b="1"/>
          </a:p>
        </p:txBody>
      </p:sp>
      <p:sp>
        <p:nvSpPr>
          <p:cNvPr id="3" name="Content Placeholder 2">
            <a:extLst>
              <a:ext uri="{FF2B5EF4-FFF2-40B4-BE49-F238E27FC236}">
                <a16:creationId xmlns:a16="http://schemas.microsoft.com/office/drawing/2014/main" xmlns="" id="{AA83E6A7-C4F2-1F46-AEE6-DD3892090E0D}"/>
              </a:ext>
            </a:extLst>
          </p:cNvPr>
          <p:cNvSpPr>
            <a:spLocks noGrp="1"/>
          </p:cNvSpPr>
          <p:nvPr>
            <p:ph idx="1"/>
          </p:nvPr>
        </p:nvSpPr>
        <p:spPr/>
        <p:txBody>
          <a:bodyPr>
            <a:normAutofit/>
          </a:bodyPr>
          <a:lstStyle/>
          <a:p>
            <a:r>
              <a:rPr lang="en-GB" sz="2400" dirty="0"/>
              <a:t>Preoccupation with one or more perceived defects or flaws in physical appearance that are not observable or appear slight to others.</a:t>
            </a:r>
          </a:p>
          <a:p>
            <a:r>
              <a:rPr lang="en-GB" sz="2400" dirty="0"/>
              <a:t>At some point during the course of the disorder</a:t>
            </a:r>
            <a:r>
              <a:rPr lang="en-GB" sz="2400" dirty="0" smtClean="0"/>
              <a:t>, the </a:t>
            </a:r>
            <a:r>
              <a:rPr lang="en-GB" sz="2400" dirty="0"/>
              <a:t>individual has performed repetitive </a:t>
            </a:r>
            <a:r>
              <a:rPr lang="en-GB" sz="2400" dirty="0" smtClean="0"/>
              <a:t>behaviour (e.g. mirror checking, skin picking, excessive </a:t>
            </a:r>
            <a:r>
              <a:rPr lang="en-GB" sz="2400" dirty="0"/>
              <a:t>grooming) or mental acts (</a:t>
            </a:r>
            <a:r>
              <a:rPr lang="en-GB" sz="2400" dirty="0" smtClean="0"/>
              <a:t>e.g. comparing </a:t>
            </a:r>
            <a:r>
              <a:rPr lang="en-GB" sz="2400" dirty="0"/>
              <a:t>his or her appearance with that of others).</a:t>
            </a:r>
            <a:endParaRPr lang="en-US" sz="2400" dirty="0"/>
          </a:p>
        </p:txBody>
      </p:sp>
    </p:spTree>
    <p:extLst>
      <p:ext uri="{BB962C8B-B14F-4D97-AF65-F5344CB8AC3E}">
        <p14:creationId xmlns:p14="http://schemas.microsoft.com/office/powerpoint/2010/main" xmlns="" val="1861126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6F0A7-CD48-E544-BD57-82F501A75C63}"/>
              </a:ext>
            </a:extLst>
          </p:cNvPr>
          <p:cNvSpPr>
            <a:spLocks noGrp="1"/>
          </p:cNvSpPr>
          <p:nvPr>
            <p:ph type="title"/>
          </p:nvPr>
        </p:nvSpPr>
        <p:spPr/>
        <p:txBody>
          <a:bodyPr>
            <a:normAutofit/>
          </a:bodyPr>
          <a:lstStyle/>
          <a:p>
            <a:r>
              <a:rPr lang="en-GB" sz="2800" b="1"/>
              <a:t>Diagnostic Features</a:t>
            </a:r>
            <a:endParaRPr lang="en-US" sz="2800" b="1"/>
          </a:p>
        </p:txBody>
      </p:sp>
      <p:sp>
        <p:nvSpPr>
          <p:cNvPr id="3" name="Content Placeholder 2">
            <a:extLst>
              <a:ext uri="{FF2B5EF4-FFF2-40B4-BE49-F238E27FC236}">
                <a16:creationId xmlns:a16="http://schemas.microsoft.com/office/drawing/2014/main" xmlns="" id="{AF93266A-EE4A-E149-BC37-3212C9957F9D}"/>
              </a:ext>
            </a:extLst>
          </p:cNvPr>
          <p:cNvSpPr>
            <a:spLocks noGrp="1"/>
          </p:cNvSpPr>
          <p:nvPr>
            <p:ph idx="1"/>
          </p:nvPr>
        </p:nvSpPr>
        <p:spPr/>
        <p:txBody>
          <a:bodyPr>
            <a:normAutofit/>
          </a:bodyPr>
          <a:lstStyle/>
          <a:p>
            <a:r>
              <a:rPr lang="en-GB" dirty="0"/>
              <a:t>Individuals with BDD re </a:t>
            </a:r>
            <a:r>
              <a:rPr lang="en-GB" dirty="0" smtClean="0"/>
              <a:t>preoccupied </a:t>
            </a:r>
            <a:r>
              <a:rPr lang="en-GB" dirty="0"/>
              <a:t>with one or more perceived defects or flaws in their physical </a:t>
            </a:r>
            <a:r>
              <a:rPr lang="en-GB" dirty="0" smtClean="0"/>
              <a:t>appearance, which </a:t>
            </a:r>
            <a:r>
              <a:rPr lang="en-GB" dirty="0"/>
              <a:t>they believe look </a:t>
            </a:r>
            <a:r>
              <a:rPr lang="en-GB" dirty="0" smtClean="0"/>
              <a:t>ugly, unattractive, abnormal, or </a:t>
            </a:r>
            <a:r>
              <a:rPr lang="en-GB" dirty="0"/>
              <a:t>deformed.</a:t>
            </a:r>
          </a:p>
          <a:p>
            <a:r>
              <a:rPr lang="en-GB" dirty="0"/>
              <a:t>Any body area can be the focus of concern </a:t>
            </a:r>
            <a:r>
              <a:rPr lang="en-GB" dirty="0" smtClean="0"/>
              <a:t>(e.g. Eyes, teeth, weight, stomach, legs, face </a:t>
            </a:r>
            <a:r>
              <a:rPr lang="en-GB" dirty="0"/>
              <a:t>size and </a:t>
            </a:r>
            <a:r>
              <a:rPr lang="en-GB" dirty="0" smtClean="0"/>
              <a:t>shape, lips, chin</a:t>
            </a:r>
            <a:r>
              <a:rPr lang="en-GB" dirty="0"/>
              <a:t>)</a:t>
            </a:r>
            <a:endParaRPr lang="en-US" dirty="0"/>
          </a:p>
        </p:txBody>
      </p:sp>
    </p:spTree>
    <p:extLst>
      <p:ext uri="{BB962C8B-B14F-4D97-AF65-F5344CB8AC3E}">
        <p14:creationId xmlns:p14="http://schemas.microsoft.com/office/powerpoint/2010/main" xmlns="" val="4210257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1967F-3FA3-9849-B243-5D107E744804}"/>
              </a:ext>
            </a:extLst>
          </p:cNvPr>
          <p:cNvSpPr>
            <a:spLocks noGrp="1"/>
          </p:cNvSpPr>
          <p:nvPr>
            <p:ph type="title"/>
          </p:nvPr>
        </p:nvSpPr>
        <p:spPr/>
        <p:txBody>
          <a:bodyPr>
            <a:normAutofit/>
          </a:bodyPr>
          <a:lstStyle/>
          <a:p>
            <a:r>
              <a:rPr lang="en-GB" sz="2800" b="1"/>
              <a:t>Risk and Prognostic Factors </a:t>
            </a:r>
            <a:endParaRPr lang="en-US" sz="2800" b="1"/>
          </a:p>
        </p:txBody>
      </p:sp>
      <p:sp>
        <p:nvSpPr>
          <p:cNvPr id="3" name="Content Placeholder 2">
            <a:extLst>
              <a:ext uri="{FF2B5EF4-FFF2-40B4-BE49-F238E27FC236}">
                <a16:creationId xmlns:a16="http://schemas.microsoft.com/office/drawing/2014/main" xmlns="" id="{D92A86EF-45A3-3B47-A307-CCD25D88C37F}"/>
              </a:ext>
            </a:extLst>
          </p:cNvPr>
          <p:cNvSpPr>
            <a:spLocks noGrp="1"/>
          </p:cNvSpPr>
          <p:nvPr>
            <p:ph idx="1"/>
          </p:nvPr>
        </p:nvSpPr>
        <p:spPr/>
        <p:txBody>
          <a:bodyPr/>
          <a:lstStyle/>
          <a:p>
            <a:r>
              <a:rPr lang="en-GB" b="1"/>
              <a:t>Environmental</a:t>
            </a:r>
            <a:r>
              <a:rPr lang="en-GB"/>
              <a:t>. BDD has been associated with high rates of childhood neglect and abuse.</a:t>
            </a:r>
          </a:p>
          <a:p>
            <a:r>
              <a:rPr lang="en-GB" b="1"/>
              <a:t>Genetic and physiological</a:t>
            </a:r>
            <a:r>
              <a:rPr lang="en-GB"/>
              <a:t>. The prevalence of BDD is elevated in first –degree relatives of individuals eith OCD.</a:t>
            </a:r>
            <a:endParaRPr lang="en-US"/>
          </a:p>
        </p:txBody>
      </p:sp>
    </p:spTree>
    <p:extLst>
      <p:ext uri="{BB962C8B-B14F-4D97-AF65-F5344CB8AC3E}">
        <p14:creationId xmlns:p14="http://schemas.microsoft.com/office/powerpoint/2010/main" xmlns="" val="2842069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953F9-41E0-074E-8398-F14C17891079}"/>
              </a:ext>
            </a:extLst>
          </p:cNvPr>
          <p:cNvSpPr>
            <a:spLocks noGrp="1"/>
          </p:cNvSpPr>
          <p:nvPr>
            <p:ph type="title"/>
          </p:nvPr>
        </p:nvSpPr>
        <p:spPr/>
        <p:txBody>
          <a:bodyPr>
            <a:normAutofit/>
          </a:bodyPr>
          <a:lstStyle/>
          <a:p>
            <a:r>
              <a:rPr lang="en-GB" sz="2800" b="1"/>
              <a:t>Comorbidity</a:t>
            </a:r>
            <a:endParaRPr lang="en-US" sz="2800" b="1"/>
          </a:p>
        </p:txBody>
      </p:sp>
      <p:sp>
        <p:nvSpPr>
          <p:cNvPr id="3" name="Content Placeholder 2">
            <a:extLst>
              <a:ext uri="{FF2B5EF4-FFF2-40B4-BE49-F238E27FC236}">
                <a16:creationId xmlns:a16="http://schemas.microsoft.com/office/drawing/2014/main" xmlns="" id="{5619150E-C5B8-774B-99A8-677784231164}"/>
              </a:ext>
            </a:extLst>
          </p:cNvPr>
          <p:cNvSpPr>
            <a:spLocks noGrp="1"/>
          </p:cNvSpPr>
          <p:nvPr>
            <p:ph idx="1"/>
          </p:nvPr>
        </p:nvSpPr>
        <p:spPr/>
        <p:txBody>
          <a:bodyPr/>
          <a:lstStyle/>
          <a:p>
            <a:r>
              <a:rPr lang="en-GB"/>
              <a:t>Major depressive disorder is the most common comorbid disorder,with onset usually after that of BDD.</a:t>
            </a:r>
            <a:endParaRPr lang="en-US"/>
          </a:p>
        </p:txBody>
      </p:sp>
    </p:spTree>
    <p:extLst>
      <p:ext uri="{BB962C8B-B14F-4D97-AF65-F5344CB8AC3E}">
        <p14:creationId xmlns:p14="http://schemas.microsoft.com/office/powerpoint/2010/main" xmlns="" val="3534553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BE398-D0DF-BF47-A70F-14E0F4D9CBF0}"/>
              </a:ext>
            </a:extLst>
          </p:cNvPr>
          <p:cNvSpPr>
            <a:spLocks noGrp="1"/>
          </p:cNvSpPr>
          <p:nvPr>
            <p:ph type="ctrTitle"/>
          </p:nvPr>
        </p:nvSpPr>
        <p:spPr/>
        <p:txBody>
          <a:bodyPr>
            <a:normAutofit fontScale="90000"/>
          </a:bodyPr>
          <a:lstStyle/>
          <a:p>
            <a:r>
              <a:rPr lang="en-GB" sz="4400" b="1"/>
              <a:t>Obsessive-Compulsive and Related Disorder Due to Another Medical Condition </a:t>
            </a:r>
            <a:endParaRPr lang="en-US" sz="4400" b="1"/>
          </a:p>
        </p:txBody>
      </p:sp>
      <p:sp>
        <p:nvSpPr>
          <p:cNvPr id="3" name="Subtitle 2">
            <a:extLst>
              <a:ext uri="{FF2B5EF4-FFF2-40B4-BE49-F238E27FC236}">
                <a16:creationId xmlns:a16="http://schemas.microsoft.com/office/drawing/2014/main" xmlns="" id="{698FFB66-CDFE-CC4B-A21B-5BA3B4BFAE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59914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9A7225-281D-4BCB-B11B-036F539A10E8}"/>
              </a:ext>
            </a:extLst>
          </p:cNvPr>
          <p:cNvSpPr>
            <a:spLocks noGrp="1"/>
          </p:cNvSpPr>
          <p:nvPr>
            <p:ph type="title"/>
          </p:nvPr>
        </p:nvSpPr>
        <p:spPr/>
        <p:txBody>
          <a:bodyPr/>
          <a:lstStyle/>
          <a:p>
            <a:r>
              <a:rPr lang="en-US" dirty="0"/>
              <a:t>Criteria con…</a:t>
            </a:r>
          </a:p>
        </p:txBody>
      </p:sp>
      <p:sp>
        <p:nvSpPr>
          <p:cNvPr id="3" name="Content Placeholder 2">
            <a:extLst>
              <a:ext uri="{FF2B5EF4-FFF2-40B4-BE49-F238E27FC236}">
                <a16:creationId xmlns="" xmlns:a16="http://schemas.microsoft.com/office/drawing/2014/main" id="{FDD10C6C-6D30-4907-8CC3-BBEB5D5E28CF}"/>
              </a:ext>
            </a:extLst>
          </p:cNvPr>
          <p:cNvSpPr>
            <a:spLocks noGrp="1"/>
          </p:cNvSpPr>
          <p:nvPr>
            <p:ph idx="1"/>
          </p:nvPr>
        </p:nvSpPr>
        <p:spPr/>
        <p:txBody>
          <a:bodyPr>
            <a:normAutofit fontScale="85000" lnSpcReduction="10000"/>
          </a:bodyPr>
          <a:lstStyle/>
          <a:p>
            <a:r>
              <a:rPr lang="en-US" dirty="0"/>
              <a:t>Persistent reluctance or refusal to sleep away from home or to go to sleep without being near a major attachment figure.</a:t>
            </a:r>
          </a:p>
          <a:p>
            <a:r>
              <a:rPr lang="en-US" dirty="0"/>
              <a:t>Repeated nightmares involving the theme of separation.</a:t>
            </a:r>
          </a:p>
          <a:p>
            <a:r>
              <a:rPr lang="en-US" dirty="0"/>
              <a:t>Repeated complaints of physical symptoms (</a:t>
            </a:r>
            <a:r>
              <a:rPr lang="en-US" dirty="0" err="1"/>
              <a:t>eg.</a:t>
            </a:r>
            <a:r>
              <a:rPr lang="en-US" dirty="0"/>
              <a:t> headaches, stomach aches, nausea, vomiting) when separation from major attachment figures occurs or is anticipated.</a:t>
            </a:r>
          </a:p>
          <a:p>
            <a:r>
              <a:rPr lang="en-US" dirty="0"/>
              <a:t>The fear, anxiety, or avoidance is persistent, lasting at least 4 weeks in children and adolescents and typically 6 months or more in adults.</a:t>
            </a:r>
          </a:p>
          <a:p>
            <a:r>
              <a:rPr lang="en-US" dirty="0"/>
              <a:t>The disturbance causes clinically significant distress or impairment in social, academic, occupational, or other important areas of functioning.</a:t>
            </a:r>
          </a:p>
          <a:p>
            <a:r>
              <a:rPr lang="en-US" dirty="0"/>
              <a:t>The disturbance is not better explained by another mental disorder, such as refusing to leave home because of excessive resistance to change in autism spectrum disorder; delusions or hallucinations concerning separation in psychotic disorders; refusal to go outside without a trusted companion in agoraphobia; worries about ill health or other harm befalling significant others in generalized anxiety disorder; or concerns about having an illness in illness anxiety disorder.</a:t>
            </a:r>
          </a:p>
          <a:p>
            <a:endParaRPr lang="en-US" dirty="0"/>
          </a:p>
        </p:txBody>
      </p:sp>
    </p:spTree>
    <p:extLst>
      <p:ext uri="{BB962C8B-B14F-4D97-AF65-F5344CB8AC3E}">
        <p14:creationId xmlns:p14="http://schemas.microsoft.com/office/powerpoint/2010/main" xmlns="" val="19205641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0B759-1EFE-FF49-9FAA-81C393A0A601}"/>
              </a:ext>
            </a:extLst>
          </p:cNvPr>
          <p:cNvSpPr>
            <a:spLocks noGrp="1"/>
          </p:cNvSpPr>
          <p:nvPr>
            <p:ph type="title"/>
          </p:nvPr>
        </p:nvSpPr>
        <p:spPr/>
        <p:txBody>
          <a:bodyPr>
            <a:normAutofit/>
          </a:bodyPr>
          <a:lstStyle/>
          <a:p>
            <a:r>
              <a:rPr lang="en-GB" sz="2800" b="1"/>
              <a:t>Diagnostic Criteria</a:t>
            </a:r>
            <a:endParaRPr lang="en-US" sz="2800" b="1"/>
          </a:p>
        </p:txBody>
      </p:sp>
      <p:sp>
        <p:nvSpPr>
          <p:cNvPr id="3" name="Content Placeholder 2">
            <a:extLst>
              <a:ext uri="{FF2B5EF4-FFF2-40B4-BE49-F238E27FC236}">
                <a16:creationId xmlns:a16="http://schemas.microsoft.com/office/drawing/2014/main" xmlns="" id="{0629D6E0-5D5A-954C-A26A-2D271E30A25F}"/>
              </a:ext>
            </a:extLst>
          </p:cNvPr>
          <p:cNvSpPr>
            <a:spLocks noGrp="1"/>
          </p:cNvSpPr>
          <p:nvPr>
            <p:ph idx="1"/>
          </p:nvPr>
        </p:nvSpPr>
        <p:spPr/>
        <p:txBody>
          <a:bodyPr>
            <a:normAutofit/>
          </a:bodyPr>
          <a:lstStyle/>
          <a:p>
            <a:r>
              <a:rPr lang="en-GB" sz="2000" dirty="0"/>
              <a:t>Obsessions</a:t>
            </a:r>
            <a:r>
              <a:rPr lang="en-GB" sz="2000" dirty="0" smtClean="0"/>
              <a:t>, compulsions, preoccupations </a:t>
            </a:r>
            <a:r>
              <a:rPr lang="en-GB" sz="2000" dirty="0"/>
              <a:t>with appearance</a:t>
            </a:r>
            <a:r>
              <a:rPr lang="en-GB" sz="2000" dirty="0" smtClean="0"/>
              <a:t>, hoarding, skin </a:t>
            </a:r>
            <a:r>
              <a:rPr lang="en-GB" sz="2000" dirty="0"/>
              <a:t>picking</a:t>
            </a:r>
            <a:r>
              <a:rPr lang="en-GB" sz="2000" dirty="0" smtClean="0"/>
              <a:t>, hair pulling, other </a:t>
            </a:r>
            <a:r>
              <a:rPr lang="en-GB" sz="2000" dirty="0"/>
              <a:t>body focused repetitive </a:t>
            </a:r>
            <a:r>
              <a:rPr lang="en-GB" sz="2000" dirty="0" smtClean="0"/>
              <a:t>behaviours, or </a:t>
            </a:r>
            <a:r>
              <a:rPr lang="en-GB" sz="2000" dirty="0"/>
              <a:t>other </a:t>
            </a:r>
            <a:r>
              <a:rPr lang="en-GB" sz="2000" dirty="0" smtClean="0"/>
              <a:t>symptoms </a:t>
            </a:r>
            <a:r>
              <a:rPr lang="en-GB" sz="2000" dirty="0"/>
              <a:t>characteristic of </a:t>
            </a:r>
            <a:r>
              <a:rPr lang="en-GB" sz="2000" dirty="0" smtClean="0"/>
              <a:t>obsessive-compulsive </a:t>
            </a:r>
            <a:r>
              <a:rPr lang="en-GB" sz="2000" dirty="0"/>
              <a:t>and related disorder.</a:t>
            </a:r>
          </a:p>
          <a:p>
            <a:r>
              <a:rPr lang="en-GB" sz="2000" dirty="0"/>
              <a:t>The disturbance is not better explained by another mental disorder.</a:t>
            </a:r>
            <a:endParaRPr lang="en-US" sz="2000" dirty="0"/>
          </a:p>
        </p:txBody>
      </p:sp>
    </p:spTree>
    <p:extLst>
      <p:ext uri="{BB962C8B-B14F-4D97-AF65-F5344CB8AC3E}">
        <p14:creationId xmlns:p14="http://schemas.microsoft.com/office/powerpoint/2010/main" xmlns="" val="2132983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F7DC9-0E9C-604B-B25F-88C40B800853}"/>
              </a:ext>
            </a:extLst>
          </p:cNvPr>
          <p:cNvSpPr>
            <a:spLocks noGrp="1"/>
          </p:cNvSpPr>
          <p:nvPr>
            <p:ph type="title"/>
          </p:nvPr>
        </p:nvSpPr>
        <p:spPr/>
        <p:txBody>
          <a:bodyPr>
            <a:normAutofit/>
          </a:bodyPr>
          <a:lstStyle/>
          <a:p>
            <a:r>
              <a:rPr lang="en-GB" sz="2800" b="1"/>
              <a:t>Diagnostic Features</a:t>
            </a:r>
            <a:endParaRPr lang="en-US" sz="2800" b="1"/>
          </a:p>
        </p:txBody>
      </p:sp>
      <p:sp>
        <p:nvSpPr>
          <p:cNvPr id="3" name="Content Placeholder 2">
            <a:extLst>
              <a:ext uri="{FF2B5EF4-FFF2-40B4-BE49-F238E27FC236}">
                <a16:creationId xmlns:a16="http://schemas.microsoft.com/office/drawing/2014/main" xmlns="" id="{5BED149E-C588-BD4B-B8B2-A5C42F8618A2}"/>
              </a:ext>
            </a:extLst>
          </p:cNvPr>
          <p:cNvSpPr>
            <a:spLocks noGrp="1"/>
          </p:cNvSpPr>
          <p:nvPr>
            <p:ph idx="1"/>
          </p:nvPr>
        </p:nvSpPr>
        <p:spPr/>
        <p:txBody>
          <a:bodyPr>
            <a:normAutofit/>
          </a:bodyPr>
          <a:lstStyle/>
          <a:p>
            <a:r>
              <a:rPr lang="en-GB" sz="2000" dirty="0"/>
              <a:t>Symptoms can include prominent obsessions</a:t>
            </a:r>
            <a:r>
              <a:rPr lang="en-GB" sz="2000" dirty="0" smtClean="0"/>
              <a:t>, compulsions, preoccupation </a:t>
            </a:r>
            <a:r>
              <a:rPr lang="en-GB" sz="2000" dirty="0"/>
              <a:t>with appearance</a:t>
            </a:r>
            <a:r>
              <a:rPr lang="en-GB" sz="2000" dirty="0" smtClean="0"/>
              <a:t>, hording, hair </a:t>
            </a:r>
            <a:r>
              <a:rPr lang="en-GB" sz="2000" dirty="0"/>
              <a:t>picking</a:t>
            </a:r>
            <a:r>
              <a:rPr lang="en-GB" sz="2000" dirty="0" smtClean="0"/>
              <a:t>, skin </a:t>
            </a:r>
            <a:r>
              <a:rPr lang="en-GB" sz="2000" dirty="0"/>
              <a:t>picking or other body focused repetitive </a:t>
            </a:r>
            <a:r>
              <a:rPr lang="en-GB" sz="2000" dirty="0" smtClean="0"/>
              <a:t>behaviours.</a:t>
            </a:r>
            <a:endParaRPr lang="en-GB" sz="2000" dirty="0"/>
          </a:p>
          <a:p>
            <a:r>
              <a:rPr lang="en-GB" sz="2000" dirty="0"/>
              <a:t>The obsessive compulsive and related symptoms must cause clinically significant distress or impairment in social</a:t>
            </a:r>
            <a:r>
              <a:rPr lang="en-GB" sz="2000" dirty="0" smtClean="0"/>
              <a:t>, occupational, or </a:t>
            </a:r>
            <a:r>
              <a:rPr lang="en-GB" sz="2000" dirty="0"/>
              <a:t>other important areas of functioning.</a:t>
            </a:r>
            <a:endParaRPr lang="en-US" sz="2000" dirty="0"/>
          </a:p>
        </p:txBody>
      </p:sp>
    </p:spTree>
    <p:extLst>
      <p:ext uri="{BB962C8B-B14F-4D97-AF65-F5344CB8AC3E}">
        <p14:creationId xmlns:p14="http://schemas.microsoft.com/office/powerpoint/2010/main" xmlns="" val="2899811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7BCC3C-A610-3E4E-9E14-C3001F33B5DB}"/>
              </a:ext>
            </a:extLst>
          </p:cNvPr>
          <p:cNvSpPr>
            <a:spLocks noGrp="1"/>
          </p:cNvSpPr>
          <p:nvPr>
            <p:ph type="title"/>
          </p:nvPr>
        </p:nvSpPr>
        <p:spPr/>
        <p:txBody>
          <a:bodyPr>
            <a:normAutofit/>
          </a:bodyPr>
          <a:lstStyle/>
          <a:p>
            <a:r>
              <a:rPr lang="en-GB" sz="2800" b="1"/>
              <a:t>Associated Features Supporting Diagnosis</a:t>
            </a:r>
            <a:endParaRPr lang="en-US" sz="2800" b="1"/>
          </a:p>
        </p:txBody>
      </p:sp>
      <p:sp>
        <p:nvSpPr>
          <p:cNvPr id="3" name="Content Placeholder 2">
            <a:extLst>
              <a:ext uri="{FF2B5EF4-FFF2-40B4-BE49-F238E27FC236}">
                <a16:creationId xmlns:a16="http://schemas.microsoft.com/office/drawing/2014/main" xmlns="" id="{459B569A-024A-A542-8C66-86F76DB621BC}"/>
              </a:ext>
            </a:extLst>
          </p:cNvPr>
          <p:cNvSpPr>
            <a:spLocks noGrp="1"/>
          </p:cNvSpPr>
          <p:nvPr>
            <p:ph idx="1"/>
          </p:nvPr>
        </p:nvSpPr>
        <p:spPr/>
        <p:txBody>
          <a:bodyPr>
            <a:normAutofit/>
          </a:bodyPr>
          <a:lstStyle/>
          <a:p>
            <a:r>
              <a:rPr lang="en-GB" sz="2000" dirty="0"/>
              <a:t>A number of other medical disorder are known to include obsessive compulsive and related symptoms</a:t>
            </a:r>
            <a:r>
              <a:rPr lang="en-GB" sz="2000" dirty="0" smtClean="0"/>
              <a:t>. Examples </a:t>
            </a:r>
            <a:r>
              <a:rPr lang="en-GB" sz="2000" dirty="0"/>
              <a:t>include disorders leading to striatal </a:t>
            </a:r>
            <a:r>
              <a:rPr lang="en-GB" sz="2000" dirty="0" smtClean="0"/>
              <a:t>damage, such </a:t>
            </a:r>
            <a:r>
              <a:rPr lang="en-GB" sz="2000" dirty="0"/>
              <a:t>as cerebal </a:t>
            </a:r>
            <a:r>
              <a:rPr lang="en-GB" sz="2000" dirty="0" smtClean="0"/>
              <a:t>infection.</a:t>
            </a:r>
            <a:endParaRPr lang="en-US" sz="2000" dirty="0"/>
          </a:p>
        </p:txBody>
      </p:sp>
    </p:spTree>
    <p:extLst>
      <p:ext uri="{BB962C8B-B14F-4D97-AF65-F5344CB8AC3E}">
        <p14:creationId xmlns:p14="http://schemas.microsoft.com/office/powerpoint/2010/main" xmlns="" val="864095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Hoarding Disorder</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 new disorder in DSM-5, is characterized by a persistent reluctance to discard objects, resulting in severely obstructed living spaces, distress, impairment and, often, adverse repercussion both for the sufferer and for those around this individual The British Journal of Psychiatry </a:t>
            </a:r>
            <a:endParaRPr lang="en-US" sz="2000" dirty="0"/>
          </a:p>
        </p:txBody>
      </p:sp>
    </p:spTree>
    <p:extLst>
      <p:ext uri="{BB962C8B-B14F-4D97-AF65-F5344CB8AC3E}">
        <p14:creationId xmlns:p14="http://schemas.microsoft.com/office/powerpoint/2010/main" xmlns="" val="3685449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Persistent difficulty </a:t>
            </a:r>
            <a:r>
              <a:rPr lang="en-US" dirty="0" smtClean="0">
                <a:latin typeface="Times New Roman" panose="02020603050405020304" pitchFamily="18" charset="0"/>
                <a:cs typeface="Times New Roman" panose="02020603050405020304" pitchFamily="18" charset="0"/>
              </a:rPr>
              <a:t>discarding or </a:t>
            </a:r>
            <a:r>
              <a:rPr lang="en-US" dirty="0">
                <a:latin typeface="Times New Roman" panose="02020603050405020304" pitchFamily="18" charset="0"/>
                <a:cs typeface="Times New Roman" panose="02020603050405020304" pitchFamily="18" charset="0"/>
              </a:rPr>
              <a:t>parting with possessions</a:t>
            </a:r>
            <a:r>
              <a:rPr lang="en-US" dirty="0" smtClean="0">
                <a:latin typeface="Times New Roman" panose="02020603050405020304" pitchFamily="18" charset="0"/>
                <a:cs typeface="Times New Roman" panose="02020603050405020304" pitchFamily="18" charset="0"/>
              </a:rPr>
              <a:t>, regardless of </a:t>
            </a:r>
            <a:r>
              <a:rPr lang="en-US" dirty="0">
                <a:latin typeface="Times New Roman" panose="02020603050405020304" pitchFamily="18" charset="0"/>
                <a:cs typeface="Times New Roman" panose="02020603050405020304" pitchFamily="18" charset="0"/>
              </a:rPr>
              <a:t>their actual value.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difficulty is due to a perceived need to save the items and </a:t>
            </a:r>
            <a:r>
              <a:rPr lang="en-US" dirty="0" smtClean="0">
                <a:latin typeface="Times New Roman" panose="02020603050405020304" pitchFamily="18" charset="0"/>
                <a:cs typeface="Times New Roman" panose="02020603050405020304" pitchFamily="18" charset="0"/>
              </a:rPr>
              <a:t>distress </a:t>
            </a:r>
            <a:r>
              <a:rPr lang="en-US" dirty="0">
                <a:latin typeface="Times New Roman" panose="02020603050405020304" pitchFamily="18" charset="0"/>
                <a:cs typeface="Times New Roman" panose="02020603050405020304" pitchFamily="18" charset="0"/>
              </a:rPr>
              <a:t>associated with discarding them.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difficulty discarding possessions result in the accumulation of possessions that congest and clutter active living areas and substantially compromises their intended use.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Hoarding causes clinically significant distress or impairment in social, occupational, other important areas of functioning.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hoarding is not attribute to other medical condition.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Hoarding </a:t>
            </a:r>
            <a:r>
              <a:rPr lang="en-US" dirty="0">
                <a:latin typeface="Times New Roman" panose="02020603050405020304" pitchFamily="18" charset="0"/>
                <a:cs typeface="Times New Roman" panose="02020603050405020304" pitchFamily="18" charset="0"/>
              </a:rPr>
              <a:t>is not better explained by the symptoms of other disorder.</a:t>
            </a:r>
          </a:p>
          <a:p>
            <a:endParaRPr lang="en-US" dirty="0"/>
          </a:p>
        </p:txBody>
      </p:sp>
    </p:spTree>
    <p:extLst>
      <p:ext uri="{BB962C8B-B14F-4D97-AF65-F5344CB8AC3E}">
        <p14:creationId xmlns:p14="http://schemas.microsoft.com/office/powerpoint/2010/main" xmlns="" val="2811044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features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1056068" y="2382591"/>
            <a:ext cx="8087932" cy="2862322"/>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essential feature of hoarding disorder is persistent difficulties discarding or parting with possessions, regardless of their actual value (Criterion A).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Individuals with hoarding disorder purposefully save possessions and experience distress when facing the prospect of discarding them (Criterion B).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Individuals accumulate large numbers of items that fill up and clutter active living areas to the extent that their intended use is no longer possible (Criterion C).</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Symptoms (i.e., difficulties discarding and/or clutter) must cause clinically significant distress or impairment in social, occupational, or other important areas of functioning, including maintaining a safe environment for self and others (Criterion </a:t>
            </a:r>
          </a:p>
        </p:txBody>
      </p:sp>
    </p:spTree>
    <p:extLst>
      <p:ext uri="{BB962C8B-B14F-4D97-AF65-F5344CB8AC3E}">
        <p14:creationId xmlns:p14="http://schemas.microsoft.com/office/powerpoint/2010/main" xmlns="" val="3688089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revalence</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approximately 2%-6% in Europe and United States.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affects both males and females, but some epidemiological studies have reported a significantly greater prevalence among males.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almost three times more prevalent in older adults (ages 55-94 years) compared with younger adults (ages 34-44 years).</a:t>
            </a:r>
          </a:p>
          <a:p>
            <a:endParaRPr lang="en-US" dirty="0"/>
          </a:p>
        </p:txBody>
      </p:sp>
    </p:spTree>
    <p:extLst>
      <p:ext uri="{BB962C8B-B14F-4D97-AF65-F5344CB8AC3E}">
        <p14:creationId xmlns:p14="http://schemas.microsoft.com/office/powerpoint/2010/main" xmlns="" val="1376406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and course</a:t>
            </a:r>
            <a:endParaRPr lang="en-US" dirty="0"/>
          </a:p>
        </p:txBody>
      </p:sp>
      <p:sp>
        <p:nvSpPr>
          <p:cNvPr id="3" name="Content Placeholder 2"/>
          <p:cNvSpPr>
            <a:spLocks noGrp="1"/>
          </p:cNvSpPr>
          <p:nvPr>
            <p:ph idx="1"/>
          </p:nvPr>
        </p:nvSpPr>
        <p:spPr/>
        <p:txBody>
          <a:bodyPr>
            <a:normAutofit/>
          </a:bodyPr>
          <a:lstStyle/>
          <a:p>
            <a:pPr marL="685800" indent="-6858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Hoarding symptoms may first emerge around ages 11-15 years. </a:t>
            </a:r>
          </a:p>
          <a:p>
            <a:pPr marL="685800" indent="-6858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symptoms begin, the course of hoarding is often chronic.</a:t>
            </a:r>
          </a:p>
          <a:p>
            <a:endParaRPr lang="en-US" sz="2400" dirty="0"/>
          </a:p>
        </p:txBody>
      </p:sp>
    </p:spTree>
    <p:extLst>
      <p:ext uri="{BB962C8B-B14F-4D97-AF65-F5344CB8AC3E}">
        <p14:creationId xmlns:p14="http://schemas.microsoft.com/office/powerpoint/2010/main" xmlns="" val="1389873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comorbidity</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75% of individuals with hoarding disorder have a comorbid mood or anxiety disorder.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Most common comorbid conditions are major depressive </a:t>
            </a:r>
            <a:r>
              <a:rPr lang="en-US" dirty="0" smtClean="0">
                <a:latin typeface="Times New Roman" panose="02020603050405020304" pitchFamily="18" charset="0"/>
                <a:cs typeface="Times New Roman" panose="02020603050405020304" pitchFamily="18" charset="0"/>
              </a:rPr>
              <a:t>disorders, social </a:t>
            </a:r>
            <a:r>
              <a:rPr lang="en-US" dirty="0">
                <a:latin typeface="Times New Roman" panose="02020603050405020304" pitchFamily="18" charset="0"/>
                <a:cs typeface="Times New Roman" panose="02020603050405020304" pitchFamily="18" charset="0"/>
              </a:rPr>
              <a:t>anxiety disorder, and generalized anxiety disorder.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 percent of individuals with hoarding disorder also have symptoms that meet criteria of OCD.</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80334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6162261" cy="36841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62261" y="0"/>
            <a:ext cx="6029739" cy="36841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684103"/>
            <a:ext cx="6162260" cy="317389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62261" y="3551583"/>
            <a:ext cx="6029739" cy="3306417"/>
          </a:xfrm>
          <a:prstGeom prst="rect">
            <a:avLst/>
          </a:prstGeom>
        </p:spPr>
      </p:pic>
    </p:spTree>
    <p:extLst>
      <p:ext uri="{BB962C8B-B14F-4D97-AF65-F5344CB8AC3E}">
        <p14:creationId xmlns:p14="http://schemas.microsoft.com/office/powerpoint/2010/main" xmlns="" val="411210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4A9A0D-8A08-4B6F-8F45-2A916616DC96}"/>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 xmlns:a16="http://schemas.microsoft.com/office/drawing/2014/main" id="{8B875278-FB0F-46FC-BA8C-97B291279449}"/>
              </a:ext>
            </a:extLst>
          </p:cNvPr>
          <p:cNvSpPr>
            <a:spLocks noGrp="1"/>
          </p:cNvSpPr>
          <p:nvPr>
            <p:ph idx="1"/>
          </p:nvPr>
        </p:nvSpPr>
        <p:spPr/>
        <p:txBody>
          <a:bodyPr/>
          <a:lstStyle/>
          <a:p>
            <a:pPr marL="0" indent="0">
              <a:buNone/>
            </a:pPr>
            <a:r>
              <a:rPr lang="en-US" dirty="0"/>
              <a:t>For children</a:t>
            </a:r>
          </a:p>
          <a:p>
            <a:r>
              <a:rPr lang="en-US" dirty="0"/>
              <a:t>Changing in parenting technique</a:t>
            </a:r>
          </a:p>
          <a:p>
            <a:r>
              <a:rPr lang="en-US" dirty="0"/>
              <a:t>Short separation</a:t>
            </a:r>
          </a:p>
          <a:p>
            <a:pPr marL="0" indent="0">
              <a:buNone/>
            </a:pPr>
            <a:r>
              <a:rPr lang="en-US" dirty="0"/>
              <a:t>For adults</a:t>
            </a:r>
          </a:p>
          <a:p>
            <a:r>
              <a:rPr lang="en-US" dirty="0"/>
              <a:t>Psychotherapy</a:t>
            </a:r>
          </a:p>
          <a:p>
            <a:r>
              <a:rPr lang="en-US" dirty="0"/>
              <a:t>Talk therapy</a:t>
            </a:r>
          </a:p>
          <a:p>
            <a:r>
              <a:rPr lang="en-US" dirty="0"/>
              <a:t>Medication</a:t>
            </a:r>
          </a:p>
          <a:p>
            <a:endParaRPr lang="en-US" dirty="0"/>
          </a:p>
          <a:p>
            <a:endParaRPr lang="en-US" dirty="0"/>
          </a:p>
        </p:txBody>
      </p:sp>
    </p:spTree>
    <p:extLst>
      <p:ext uri="{BB962C8B-B14F-4D97-AF65-F5344CB8AC3E}">
        <p14:creationId xmlns:p14="http://schemas.microsoft.com/office/powerpoint/2010/main" xmlns="" val="3004501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Substance-induced obsessive compulsive and related disorder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Substance/medication induced obsessive-compulsive and related disorder is the lengthy, somewhat complicated name for a newly defined mental health condition that appears in DSM 5, the recently released fifth edition of the </a:t>
            </a:r>
            <a:r>
              <a:rPr lang="en-US" i="1" dirty="0">
                <a:latin typeface="Times New Roman" panose="02020603050405020304" pitchFamily="18" charset="0"/>
                <a:cs typeface="Times New Roman" panose="02020603050405020304" pitchFamily="18" charset="0"/>
              </a:rPr>
              <a:t>Diagnostic and Statistical Manual of Mental Disorders</a:t>
            </a:r>
            <a:r>
              <a:rPr lang="en-US" dirty="0">
                <a:latin typeface="Times New Roman" panose="02020603050405020304" pitchFamily="18" charset="0"/>
                <a:cs typeface="Times New Roman" panose="02020603050405020304" pitchFamily="18" charset="0"/>
              </a:rPr>
              <a:t>. People with this condition have symptoms that closely resemble the symptoms of obsessive-compulsive disorder (OCD) or any one of several other conditions closely linked to OCD. However, these symptoms stem from the effects of a medication or a legal or illegal substance, not from the internal brain dysfunctions that normally trigger OCD and similar mental health problems.</a:t>
            </a:r>
          </a:p>
          <a:p>
            <a:endParaRPr lang="en-US" dirty="0"/>
          </a:p>
        </p:txBody>
      </p:sp>
    </p:spTree>
    <p:extLst>
      <p:ext uri="{BB962C8B-B14F-4D97-AF65-F5344CB8AC3E}">
        <p14:creationId xmlns:p14="http://schemas.microsoft.com/office/powerpoint/2010/main" xmlns="" val="1662613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sp>
        <p:nvSpPr>
          <p:cNvPr id="3" name="Content Placeholder 2"/>
          <p:cNvSpPr>
            <a:spLocks noGrp="1"/>
          </p:cNvSpPr>
          <p:nvPr>
            <p:ph idx="1"/>
          </p:nvPr>
        </p:nvSpPr>
        <p:spPr/>
        <p:txBody>
          <a:bodyPr>
            <a:normAutofit fontScale="85000" lnSpcReduction="20000"/>
          </a:bodyPr>
          <a:lstStyle/>
          <a:p>
            <a:pPr lvl="0" eaLnBrk="0" fontAlgn="base" hangingPunct="0">
              <a:spcBef>
                <a:spcPct val="0"/>
              </a:spcBef>
              <a:spcAft>
                <a:spcPct val="0"/>
              </a:spcAft>
            </a:pPr>
            <a:r>
              <a:rPr lang="en-US" sz="2400" dirty="0">
                <a:latin typeface="Times New Roman" panose="02020603050405020304" pitchFamily="18" charset="0"/>
                <a:cs typeface="Times New Roman" panose="02020603050405020304" pitchFamily="18" charset="0"/>
              </a:rPr>
              <a:t>A. Obsessions, compulsions, skin picking, hair pulling, other body-focused repetitive </a:t>
            </a:r>
            <a:r>
              <a:rPr lang="en-US" sz="2400" dirty="0" smtClean="0">
                <a:latin typeface="Times New Roman" panose="02020603050405020304" pitchFamily="18" charset="0"/>
                <a:cs typeface="Times New Roman" panose="02020603050405020304" pitchFamily="18" charset="0"/>
              </a:rPr>
              <a:t>behaviors, or </a:t>
            </a:r>
            <a:r>
              <a:rPr lang="en-US" sz="2400" dirty="0">
                <a:latin typeface="Times New Roman" panose="02020603050405020304" pitchFamily="18" charset="0"/>
                <a:cs typeface="Times New Roman" panose="02020603050405020304" pitchFamily="18" charset="0"/>
              </a:rPr>
              <a:t>other symptoms characteristic of the obsessive-compulsive and related disorders predominate in the clinical picture.</a:t>
            </a:r>
          </a:p>
          <a:p>
            <a:pPr lvl="0" eaLnBrk="0" fontAlgn="base" hangingPunct="0">
              <a:spcBef>
                <a:spcPct val="0"/>
              </a:spcBef>
              <a:spcAft>
                <a:spcPct val="0"/>
              </a:spcAft>
            </a:pPr>
            <a:r>
              <a:rPr lang="en-US" sz="2400" dirty="0">
                <a:latin typeface="Times New Roman" panose="02020603050405020304" pitchFamily="18" charset="0"/>
                <a:cs typeface="Times New Roman" panose="02020603050405020304" pitchFamily="18" charset="0"/>
              </a:rPr>
              <a:t>B. There is evidence from the history, physical examination, or laboratory findings of both (1)and (2):</a:t>
            </a:r>
          </a:p>
          <a:p>
            <a:pPr lvl="3" indent="-1371600" eaLnBrk="0" fontAlgn="base" hangingPunct="0">
              <a:spcBef>
                <a:spcPct val="0"/>
              </a:spcBef>
              <a:spcAft>
                <a:spcPct val="0"/>
              </a:spcAft>
              <a:buFontTx/>
              <a:buChar char="•"/>
            </a:pPr>
            <a:r>
              <a:rPr lang="en-US" sz="2400" dirty="0">
                <a:latin typeface="Times New Roman" panose="02020603050405020304" pitchFamily="18" charset="0"/>
                <a:cs typeface="Times New Roman" panose="02020603050405020304" pitchFamily="18" charset="0"/>
              </a:rPr>
              <a:t>1. The symptoms in Criterion A developed during or soon after substance intoxication or withdrawal or after exposure to a medication.</a:t>
            </a:r>
          </a:p>
          <a:p>
            <a:pPr lvl="3" indent="-1371600" eaLnBrk="0" fontAlgn="base" hangingPunct="0">
              <a:spcBef>
                <a:spcPct val="0"/>
              </a:spcBef>
              <a:spcAft>
                <a:spcPct val="0"/>
              </a:spcAft>
              <a:buFontTx/>
              <a:buChar char="•"/>
            </a:pPr>
            <a:r>
              <a:rPr lang="en-US" sz="2400" dirty="0">
                <a:latin typeface="Times New Roman" panose="02020603050405020304" pitchFamily="18" charset="0"/>
                <a:cs typeface="Times New Roman" panose="02020603050405020304" pitchFamily="18" charset="0"/>
              </a:rPr>
              <a:t>2. The involved substance/medication is capable of producing the symptoms in Criterion A.</a:t>
            </a:r>
          </a:p>
          <a:p>
            <a:pPr lvl="0" eaLnBrk="0" fontAlgn="base" hangingPunct="0">
              <a:spcBef>
                <a:spcPct val="0"/>
              </a:spcBef>
              <a:spcAft>
                <a:spcPct val="0"/>
              </a:spcAft>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 The disturbance is not better explained by an obsessive-compulsive and related disorder that is not substance/medication-induced. Such evidence of an independent obsessive-compulsive and related disorder could include the following:</a:t>
            </a:r>
          </a:p>
          <a:p>
            <a:endParaRPr lang="en-US" dirty="0"/>
          </a:p>
        </p:txBody>
      </p:sp>
    </p:spTree>
    <p:extLst>
      <p:ext uri="{BB962C8B-B14F-4D97-AF65-F5344CB8AC3E}">
        <p14:creationId xmlns:p14="http://schemas.microsoft.com/office/powerpoint/2010/main" xmlns="" val="117314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sp>
        <p:nvSpPr>
          <p:cNvPr id="3" name="Content Placeholder 2"/>
          <p:cNvSpPr>
            <a:spLocks noGrp="1"/>
          </p:cNvSpPr>
          <p:nvPr>
            <p:ph idx="1"/>
          </p:nvPr>
        </p:nvSpPr>
        <p:spPr/>
        <p:txBody>
          <a:bodyPr/>
          <a:lstStyle/>
          <a:p>
            <a:pPr lvl="0" eaLnBrk="0" fontAlgn="base" hangingPunct="0">
              <a:spcBef>
                <a:spcPct val="0"/>
              </a:spcBef>
              <a:spcAft>
                <a:spcPct val="0"/>
              </a:spcAft>
              <a:buFontTx/>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disturbance is not better explained by an obsessive-compulsive and related disorder that is not substance/medication-induced. Such evidence of an independent obsessive-compulsive and related disorder</a:t>
            </a:r>
          </a:p>
          <a:p>
            <a:r>
              <a:rPr lang="en-US" dirty="0">
                <a:latin typeface="Times New Roman" panose="02020603050405020304" pitchFamily="18" charset="0"/>
                <a:cs typeface="Times New Roman" panose="02020603050405020304" pitchFamily="18" charset="0"/>
              </a:rPr>
              <a:t>D. The disturbance does not occur exclusively during the course of a delirium.</a:t>
            </a:r>
          </a:p>
          <a:p>
            <a:r>
              <a:rPr lang="en-US" b="1" i="1" dirty="0">
                <a:latin typeface="Times New Roman" panose="02020603050405020304" pitchFamily="18" charset="0"/>
                <a:cs typeface="Times New Roman" panose="02020603050405020304" pitchFamily="18" charset="0"/>
              </a:rPr>
              <a:t>AND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 The disturbance causes clinically significant distress or impairment in social, occupational, or other important areas of functioning.</a:t>
            </a:r>
          </a:p>
          <a:p>
            <a:endParaRPr lang="en-US" dirty="0"/>
          </a:p>
        </p:txBody>
      </p:sp>
    </p:spTree>
    <p:extLst>
      <p:ext uri="{BB962C8B-B14F-4D97-AF65-F5344CB8AC3E}">
        <p14:creationId xmlns:p14="http://schemas.microsoft.com/office/powerpoint/2010/main" xmlns="" val="10624897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features </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Essential feature of substance induced obsessive compulsive and related disorder are symptoms of an obsessive compulsive and related disorder that are judged to be attributable to the effect of a substance.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obsessive compulsive and related disorder symptoms must have developed during or soon after substance intoxication or withdrawal or after exposure to medication or toxin and substance must be capable of producing symptom.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Substance induced obsessive compulsive and related disorder due to prescribed treatment for a mental disorder or general medical condition must have its onset while the individual is receiving the medication </a:t>
            </a:r>
          </a:p>
          <a:p>
            <a:r>
              <a:rPr lang="en-US" dirty="0" smtClean="0"/>
              <a:t>features</a:t>
            </a:r>
            <a:endParaRPr lang="en-US" dirty="0"/>
          </a:p>
        </p:txBody>
      </p:sp>
    </p:spTree>
    <p:extLst>
      <p:ext uri="{BB962C8B-B14F-4D97-AF65-F5344CB8AC3E}">
        <p14:creationId xmlns:p14="http://schemas.microsoft.com/office/powerpoint/2010/main" xmlns="" val="3388776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67056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87921" y="0"/>
            <a:ext cx="5804079" cy="6858000"/>
          </a:xfrm>
          <a:prstGeom prst="rect">
            <a:avLst/>
          </a:prstGeom>
        </p:spPr>
      </p:pic>
    </p:spTree>
    <p:extLst>
      <p:ext uri="{BB962C8B-B14F-4D97-AF65-F5344CB8AC3E}">
        <p14:creationId xmlns:p14="http://schemas.microsoft.com/office/powerpoint/2010/main" xmlns="" val="37827405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Unspecified obsessive compulsive and related disorder</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category applies to presentations in which symptoms characteristic of an obsessive-compulsive and related disorder that cause clinically significant distress or impairment of social, occupational and other important area of functioning predominant but not meet the fully criteria for any of the disorders in the obsessive-compulsive  and related disorders diagnostic class.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unspecified obsessive-compulsive and related disorder is used in situation in which the clinician chooses  not to specify the reason that the criteria are not met for a specific obsessive-compulsive and related disorder.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includes presentations in which there is sufficient information to make a more specific diagnosis.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3117615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20284166"/>
              </p:ext>
            </p:extLst>
          </p:nvPr>
        </p:nvGraphicFramePr>
        <p:xfrm>
          <a:off x="1507067" y="2404534"/>
          <a:ext cx="1970229" cy="1646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xmlns="" val="4254327194"/>
              </p:ext>
            </p:extLst>
          </p:nvPr>
        </p:nvGraphicFramePr>
        <p:xfrm>
          <a:off x="1365161" y="618186"/>
          <a:ext cx="5702202" cy="10156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nvSpPr>
        <p:spPr>
          <a:xfrm>
            <a:off x="811368" y="2498501"/>
            <a:ext cx="8937939" cy="2246769"/>
          </a:xfrm>
          <a:prstGeom prst="rect">
            <a:avLst/>
          </a:prstGeom>
          <a:noFill/>
        </p:spPr>
        <p:txBody>
          <a:bodyPr wrap="square" rtlCol="0">
            <a:spAutoFit/>
          </a:bodyPr>
          <a:lstStyle/>
          <a:p>
            <a:r>
              <a:rPr lang="en-US" sz="2800" dirty="0"/>
              <a:t>Trichotillomania is </a:t>
            </a:r>
            <a:r>
              <a:rPr lang="en-US" sz="2800" dirty="0" smtClean="0"/>
              <a:t>an impulse </a:t>
            </a:r>
            <a:r>
              <a:rPr lang="en-US" sz="2800" dirty="0"/>
              <a:t>control disorder. People with </a:t>
            </a:r>
            <a:r>
              <a:rPr lang="en-US" sz="2800" dirty="0" smtClean="0"/>
              <a:t>this </a:t>
            </a:r>
            <a:r>
              <a:rPr lang="en-US" sz="2800" dirty="0"/>
              <a:t>disorders know that they can do damage by acting on the impulses, but they cannot stop themselves. They may pull out their </a:t>
            </a:r>
            <a:r>
              <a:rPr lang="en-US" sz="2800" dirty="0" smtClean="0"/>
              <a:t>hair</a:t>
            </a:r>
            <a:r>
              <a:rPr lang="en-US" sz="2800" dirty="0"/>
              <a:t> when they're stressed as a way to try to soothe themselves.</a:t>
            </a:r>
          </a:p>
        </p:txBody>
      </p:sp>
      <p:pic>
        <p:nvPicPr>
          <p:cNvPr id="3" name="Audio 2">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620568866"/>
      </p:ext>
    </p:extLst>
  </p:cSld>
  <p:clrMapOvr>
    <a:masterClrMapping/>
  </p:clrMapOvr>
  <mc:AlternateContent xmlns:mc="http://schemas.openxmlformats.org/markup-compatibility/2006">
    <mc:Choice xmlns:p14="http://schemas.microsoft.com/office/powerpoint/2010/main" xmlns="" Requires="p14">
      <p:transition spd="slow" p14:dur="2000" advTm="7"/>
    </mc:Choice>
    <mc:Fallback>
      <p:transition spd="slow" advTm="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488573554"/>
              </p:ext>
            </p:extLst>
          </p:nvPr>
        </p:nvGraphicFramePr>
        <p:xfrm>
          <a:off x="489397" y="643944"/>
          <a:ext cx="6671257"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31819" y="1859340"/>
            <a:ext cx="10277341" cy="4154984"/>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smtClean="0"/>
              <a:t>Recurrent</a:t>
            </a:r>
            <a:r>
              <a:rPr lang="en-US" sz="2400" dirty="0"/>
              <a:t> hair pulling resulting in visible hair loss</a:t>
            </a:r>
          </a:p>
          <a:p>
            <a:pPr marL="285750" indent="-285750">
              <a:buFont typeface="Arial" panose="020B0604020202020204" pitchFamily="34" charset="0"/>
              <a:buChar char="•"/>
            </a:pPr>
            <a:r>
              <a:rPr lang="en-US" sz="2400" dirty="0"/>
              <a:t>Repeated attempts to decrease or stop hair pulling</a:t>
            </a:r>
          </a:p>
          <a:p>
            <a:pPr marL="285750" indent="-285750">
              <a:buFont typeface="Arial" panose="020B0604020202020204" pitchFamily="34" charset="0"/>
              <a:buChar char="•"/>
            </a:pPr>
            <a:r>
              <a:rPr lang="en-US" sz="2400" dirty="0"/>
              <a:t>The hair pulling causes clinically significant distress or impairment in social, occupation, or other important areas of functioning</a:t>
            </a:r>
          </a:p>
          <a:p>
            <a:pPr marL="285750" indent="-285750">
              <a:buFont typeface="Arial" panose="020B0604020202020204" pitchFamily="34" charset="0"/>
              <a:buChar char="•"/>
            </a:pPr>
            <a:r>
              <a:rPr lang="en-US" sz="2400" dirty="0"/>
              <a:t>The hair pulling is not attributable to the psychological effects of a substance (e.g., cocaine) or another medical condition (e.g., scabies)</a:t>
            </a:r>
          </a:p>
          <a:p>
            <a:pPr marL="285750" indent="-285750">
              <a:buFont typeface="Arial" panose="020B0604020202020204" pitchFamily="34" charset="0"/>
              <a:buChar char="•"/>
            </a:pPr>
            <a:r>
              <a:rPr lang="en-US" sz="2400" dirty="0"/>
              <a:t>The hair pulling is not better explained by symptoms of another mental disorder </a:t>
            </a:r>
          </a:p>
          <a:p>
            <a:endParaRPr lang="en-US"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245439915"/>
      </p:ext>
    </p:extLst>
  </p:cSld>
  <p:clrMapOvr>
    <a:masterClrMapping/>
  </p:clrMapOvr>
  <mc:AlternateContent xmlns:mc="http://schemas.openxmlformats.org/markup-compatibility/2006">
    <mc:Choice xmlns:p14="http://schemas.microsoft.com/office/powerpoint/2010/main" xmlns="" Requires="p14">
      <p:transition spd="slow" p14:dur="2000" advTm="9902"/>
    </mc:Choice>
    <mc:Fallback>
      <p:transition spd="slow" advTm="9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966266729"/>
              </p:ext>
            </p:extLst>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18186" y="3400764"/>
            <a:ext cx="9350062" cy="372409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Hair pulling may accur from any regions of body in which hair grows the most common sites are scalp, eyebrows, eyelids and less common sites are pubic, axillary, facial and peril-rectal regions</a:t>
            </a:r>
          </a:p>
          <a:p>
            <a:pPr marL="285750" indent="-285750">
              <a:buFont typeface="Arial" panose="020B0604020202020204" pitchFamily="34" charset="0"/>
              <a:buChar char="•"/>
            </a:pPr>
            <a:r>
              <a:rPr lang="en-US" sz="2000" dirty="0" smtClean="0"/>
              <a:t>Hair pulling sites may very over time may be occur in episodes sometimes or it can be sometimes continued for specific hours</a:t>
            </a:r>
          </a:p>
          <a:p>
            <a:pPr marL="285750" indent="-285750">
              <a:buFont typeface="Arial" panose="020B0604020202020204" pitchFamily="34" charset="0"/>
              <a:buChar char="•"/>
            </a:pPr>
            <a:r>
              <a:rPr lang="en-US" sz="2000" dirty="0" smtClean="0"/>
              <a:t>Hair pulling may endure for months or years </a:t>
            </a:r>
          </a:p>
          <a:p>
            <a:pPr marL="285750" indent="-285750">
              <a:buFont typeface="Arial" panose="020B0604020202020204" pitchFamily="34" charset="0"/>
              <a:buChar char="•"/>
            </a:pPr>
            <a:r>
              <a:rPr lang="en-US" sz="2000" dirty="0" smtClean="0"/>
              <a:t>Individual with this disorder may pull hair in a widely distributed patterns such that hair loss may not be clearly visible</a:t>
            </a:r>
          </a:p>
          <a:p>
            <a:pPr marL="285750" indent="-285750">
              <a:buFont typeface="Arial" panose="020B0604020202020204" pitchFamily="34" charset="0"/>
              <a:buChar char="•"/>
            </a:pPr>
            <a:r>
              <a:rPr lang="en-US" sz="2000" dirty="0"/>
              <a:t> Hair pulling causes clinically significant distress or impairment in social, occupational, or other important areas of functioning</a:t>
            </a:r>
            <a:endParaRPr lang="en-US" sz="20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87178009"/>
      </p:ext>
    </p:extLst>
  </p:cSld>
  <p:clrMapOvr>
    <a:masterClrMapping/>
  </p:clrMapOvr>
  <mc:AlternateContent xmlns:mc="http://schemas.openxmlformats.org/markup-compatibility/2006">
    <mc:Choice xmlns:p14="http://schemas.microsoft.com/office/powerpoint/2010/main" xmlns="" Requires="p14">
      <p:transition spd="slow" p14:dur="2000" advTm="34749"/>
    </mc:Choice>
    <mc:Fallback>
      <p:transition spd="slow" advTm="34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757858370"/>
              </p:ext>
            </p:extLst>
          </p:nvPr>
        </p:nvGraphicFramePr>
        <p:xfrm>
          <a:off x="721217" y="862885"/>
          <a:ext cx="5138670" cy="129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99245" y="3168203"/>
            <a:ext cx="8538693" cy="1754326"/>
          </a:xfrm>
          <a:prstGeom prst="rect">
            <a:avLst/>
          </a:prstGeom>
          <a:noFill/>
        </p:spPr>
        <p:txBody>
          <a:bodyPr wrap="square" rtlCol="0">
            <a:spAutoFit/>
          </a:bodyPr>
          <a:lstStyle/>
          <a:p>
            <a:endParaRPr lang="en-US" sz="2000" dirty="0" smtClean="0"/>
          </a:p>
          <a:p>
            <a:pPr marL="285750" indent="-285750">
              <a:buFont typeface="Arial" panose="020B0604020202020204" pitchFamily="34" charset="0"/>
              <a:buChar char="•"/>
            </a:pPr>
            <a:r>
              <a:rPr lang="en-US" sz="2000" dirty="0" smtClean="0"/>
              <a:t>12 months in adults and adolescents</a:t>
            </a:r>
          </a:p>
          <a:p>
            <a:pPr marL="285750" indent="-285750">
              <a:buFont typeface="Arial" panose="020B0604020202020204" pitchFamily="34" charset="0"/>
              <a:buChar char="•"/>
            </a:pPr>
            <a:r>
              <a:rPr lang="en-US" sz="2000" dirty="0" smtClean="0"/>
              <a:t> </a:t>
            </a:r>
            <a:r>
              <a:rPr lang="en-US" sz="2000" dirty="0"/>
              <a:t>Females are more frequently affected than </a:t>
            </a:r>
            <a:r>
              <a:rPr lang="en-US" sz="2000" dirty="0" smtClean="0"/>
              <a:t>males.</a:t>
            </a:r>
          </a:p>
          <a:p>
            <a:endParaRPr lang="en-US" sz="4800"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052247671"/>
      </p:ext>
    </p:extLst>
  </p:cSld>
  <p:clrMapOvr>
    <a:masterClrMapping/>
  </p:clrMapOvr>
  <mc:AlternateContent xmlns:mc="http://schemas.openxmlformats.org/markup-compatibility/2006">
    <mc:Choice xmlns:p14="http://schemas.microsoft.com/office/powerpoint/2010/main" xmlns="" Requires="p14">
      <p:transition spd="slow" p14:dur="2000" advTm="18688"/>
    </mc:Choice>
    <mc:Fallback>
      <p:transition spd="slow" advTm="18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Anxiety Disorder due to Another medical condition</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The essential feature of anxiety disorder due to another medical condition is clinically significant anxiety that is judged to be explained as a psychological effect of another medical condition.</a:t>
            </a:r>
            <a:endParaRPr lang="en-US" dirty="0">
              <a:solidFill>
                <a:schemeClr val="tx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xmlns="" val="3349079799"/>
              </p:ext>
            </p:extLst>
          </p:nvPr>
        </p:nvGraphicFramePr>
        <p:xfrm>
          <a:off x="708339" y="244700"/>
          <a:ext cx="8474298" cy="181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40913" y="3065172"/>
            <a:ext cx="971067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 </a:t>
            </a:r>
            <a:r>
              <a:rPr lang="en-US" sz="2800" dirty="0"/>
              <a:t>trichotillomania most commonly coincides with, or follows the onset of puberty</a:t>
            </a:r>
            <a:r>
              <a:rPr lang="en-US" sz="2800" dirty="0" smtClean="0"/>
              <a:t>.</a:t>
            </a:r>
          </a:p>
          <a:p>
            <a:pPr marL="457200" indent="-457200">
              <a:buFont typeface="Arial" panose="020B0604020202020204" pitchFamily="34" charset="0"/>
              <a:buChar char="•"/>
            </a:pPr>
            <a:r>
              <a:rPr lang="en-US" sz="2800" dirty="0" smtClean="0"/>
              <a:t>Symptoms </a:t>
            </a:r>
            <a:r>
              <a:rPr lang="en-US" sz="2800" dirty="0"/>
              <a:t>may possibly worsen in females accompanying hormonal changes (e.g., menstruation, </a:t>
            </a:r>
            <a:r>
              <a:rPr lang="en-US" sz="2800" dirty="0" smtClean="0"/>
              <a:t>per menopause).</a:t>
            </a:r>
          </a:p>
          <a:p>
            <a:pPr marL="457200" indent="-457200">
              <a:buFont typeface="Arial" panose="020B0604020202020204" pitchFamily="34" charset="0"/>
              <a:buChar char="•"/>
            </a:pPr>
            <a:r>
              <a:rPr lang="en-US" sz="2800" dirty="0" smtClean="0"/>
              <a:t> For </a:t>
            </a:r>
            <a:r>
              <a:rPr lang="en-US" sz="2800" dirty="0"/>
              <a:t>some individuals, the disorder may come and go for weeks, months, or years at a time</a:t>
            </a:r>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804034035"/>
      </p:ext>
    </p:extLst>
  </p:cSld>
  <p:clrMapOvr>
    <a:masterClrMapping/>
  </p:clrMapOvr>
  <mc:AlternateContent xmlns:mc="http://schemas.openxmlformats.org/markup-compatibility/2006">
    <mc:Choice xmlns:p14="http://schemas.microsoft.com/office/powerpoint/2010/main" xmlns="" Requires="p14">
      <p:transition spd="slow" p14:dur="2000" advTm="38167"/>
    </mc:Choice>
    <mc:Fallback>
      <p:transition spd="slow" advTm="38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5612" y="222370"/>
            <a:ext cx="8428611" cy="6204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Audio 2">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474783028"/>
      </p:ext>
    </p:extLst>
  </p:cSld>
  <p:clrMapOvr>
    <a:masterClrMapping/>
  </p:clrMapOvr>
  <mc:AlternateContent xmlns:mc="http://schemas.openxmlformats.org/markup-compatibility/2006">
    <mc:Choice xmlns:p14="http://schemas.microsoft.com/office/powerpoint/2010/main" xmlns="" Requires="p14">
      <p:transition spd="slow" p14:dur="2000" advTm="881"/>
    </mc:Choice>
    <mc:Fallback>
      <p:transition spd="slow" advTm="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060592152"/>
              </p:ext>
            </p:extLst>
          </p:nvPr>
        </p:nvGraphicFramePr>
        <p:xfrm>
          <a:off x="721217" y="695459"/>
          <a:ext cx="6233375" cy="1918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8186" y="3258355"/>
            <a:ext cx="8731876" cy="3539430"/>
          </a:xfrm>
          <a:prstGeom prst="rect">
            <a:avLst/>
          </a:prstGeom>
          <a:noFill/>
        </p:spPr>
        <p:txBody>
          <a:bodyPr wrap="square" rtlCol="0">
            <a:spAutoFit/>
          </a:bodyPr>
          <a:lstStyle/>
          <a:p>
            <a:r>
              <a:rPr lang="en-US" sz="3200" dirty="0"/>
              <a:t>Excoriation disorder (also referred to as chronic skin-picking or dermatillomania) is a mental illness related to obsessive-compulsive disorder. It is characterized by repeated picking at one’s own skin which results in skin lesions and causes significant disruption in one’s life.</a:t>
            </a:r>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469566676"/>
      </p:ext>
    </p:extLst>
  </p:cSld>
  <p:clrMapOvr>
    <a:masterClrMapping/>
  </p:clrMapOvr>
  <mc:AlternateContent xmlns:mc="http://schemas.openxmlformats.org/markup-compatibility/2006">
    <mc:Choice xmlns:p14="http://schemas.microsoft.com/office/powerpoint/2010/main" xmlns="" Requires="p14">
      <p:transition spd="slow" p14:dur="2000" advTm="17876"/>
    </mc:Choice>
    <mc:Fallback>
      <p:transition spd="slow" advTm="17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870941659"/>
              </p:ext>
            </p:extLst>
          </p:nvPr>
        </p:nvGraphicFramePr>
        <p:xfrm>
          <a:off x="450760" y="785611"/>
          <a:ext cx="6800045" cy="1378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0913" y="3078051"/>
            <a:ext cx="9594760" cy="3785652"/>
          </a:xfrm>
          <a:prstGeom prst="rect">
            <a:avLst/>
          </a:prstGeom>
          <a:noFill/>
        </p:spPr>
        <p:txBody>
          <a:bodyPr wrap="square" rtlCol="0">
            <a:spAutoFit/>
          </a:bodyPr>
          <a:lstStyle/>
          <a:p>
            <a:pPr marL="285750" indent="-285750" fontAlgn="base">
              <a:buFont typeface="Arial" panose="020B0604020202020204" pitchFamily="34" charset="0"/>
              <a:buChar char="•"/>
            </a:pPr>
            <a:r>
              <a:rPr lang="en-US" sz="2000" dirty="0" smtClean="0"/>
              <a:t>Recurrent Skin picking resulting in skin lesions</a:t>
            </a:r>
          </a:p>
          <a:p>
            <a:pPr marL="285750" indent="-285750" fontAlgn="base">
              <a:buFont typeface="Arial" panose="020B0604020202020204" pitchFamily="34" charset="0"/>
              <a:buChar char="•"/>
            </a:pPr>
            <a:r>
              <a:rPr lang="en-US" sz="2000" dirty="0" smtClean="0"/>
              <a:t> Repeated </a:t>
            </a:r>
            <a:r>
              <a:rPr lang="en-US" sz="2000" dirty="0"/>
              <a:t>attempts to decrease or stop skin picking.</a:t>
            </a:r>
          </a:p>
          <a:p>
            <a:pPr marL="285750" indent="-285750" fontAlgn="base">
              <a:buFont typeface="Arial" panose="020B0604020202020204" pitchFamily="34" charset="0"/>
              <a:buChar char="•"/>
            </a:pPr>
            <a:r>
              <a:rPr lang="en-US" sz="2000" dirty="0"/>
              <a:t>The skin picking causes clinically significant distress or impairment in social, occupational, or other important areas of functioning.</a:t>
            </a:r>
          </a:p>
          <a:p>
            <a:pPr marL="285750" indent="-285750" fontAlgn="base">
              <a:buFont typeface="Arial" panose="020B0604020202020204" pitchFamily="34" charset="0"/>
              <a:buChar char="•"/>
            </a:pPr>
            <a:r>
              <a:rPr lang="en-US" sz="2000" dirty="0"/>
              <a:t>The skin picking is not attributable to the physiological effects of a substance (e.g., cocaine) or another medical condition (e.g., scabies).</a:t>
            </a:r>
          </a:p>
          <a:p>
            <a:pPr marL="285750" indent="-285750" fontAlgn="base">
              <a:buFont typeface="Arial" panose="020B0604020202020204" pitchFamily="34" charset="0"/>
              <a:buChar char="•"/>
            </a:pPr>
            <a:r>
              <a:rPr lang="en-US" sz="2000" dirty="0"/>
              <a:t>The skin picking is not better explained by symptoms of another mental disorder (e.g., delusions or tactile hallucinations in a psychotic disorder, attempts to improve a perceived defect or flaw in appearance in body dysmorphic disorder, stereotypic movement disorder, or non-suicidal </a:t>
            </a:r>
            <a:r>
              <a:rPr lang="en-US" sz="2000" dirty="0" err="1" smtClean="0"/>
              <a:t>seif</a:t>
            </a:r>
            <a:r>
              <a:rPr lang="en-US" sz="2000" dirty="0" smtClean="0"/>
              <a:t> harm).</a:t>
            </a:r>
            <a:endParaRPr lang="en-US" sz="2000" dirty="0"/>
          </a:p>
          <a:p>
            <a:endParaRPr lang="en-US" sz="2000"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2072645392"/>
      </p:ext>
    </p:extLst>
  </p:cSld>
  <p:clrMapOvr>
    <a:masterClrMapping/>
  </p:clrMapOvr>
  <mc:AlternateContent xmlns:mc="http://schemas.openxmlformats.org/markup-compatibility/2006">
    <mc:Choice xmlns:p14="http://schemas.microsoft.com/office/powerpoint/2010/main" xmlns="" Requires="p14">
      <p:transition spd="slow" p14:dur="2000" advTm="31088"/>
    </mc:Choice>
    <mc:Fallback>
      <p:transition spd="slow" advTm="31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303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500451180"/>
              </p:ext>
            </p:extLst>
          </p:nvPr>
        </p:nvGraphicFramePr>
        <p:xfrm>
          <a:off x="631065" y="798490"/>
          <a:ext cx="6143222" cy="110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76517" y="2575775"/>
            <a:ext cx="7972023" cy="4431983"/>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sz="2400" dirty="0"/>
              <a:t>The essential feature of excoriation (skin-picking) disorder is recurrent picking at one's own skin (Criterion A</a:t>
            </a:r>
            <a:r>
              <a:rPr lang="en-US" sz="2400" dirty="0" smtClean="0"/>
              <a:t>).</a:t>
            </a:r>
          </a:p>
          <a:p>
            <a:pPr marL="285750" indent="-285750">
              <a:buFont typeface="Arial" panose="020B0604020202020204" pitchFamily="34" charset="0"/>
              <a:buChar char="•"/>
            </a:pPr>
            <a:r>
              <a:rPr lang="en-US" sz="2400" dirty="0" smtClean="0"/>
              <a:t> The </a:t>
            </a:r>
            <a:r>
              <a:rPr lang="en-US" sz="2400" dirty="0"/>
              <a:t>most commonly picked sites are the face, arms, and hands, but many individuals pick from multiple body sites</a:t>
            </a:r>
            <a:r>
              <a:rPr lang="en-US" sz="2400" dirty="0" smtClean="0"/>
              <a:t>.</a:t>
            </a:r>
          </a:p>
          <a:p>
            <a:pPr marL="285750" indent="-285750">
              <a:buFont typeface="Arial" panose="020B0604020202020204" pitchFamily="34" charset="0"/>
              <a:buChar char="•"/>
            </a:pPr>
            <a:r>
              <a:rPr lang="en-US" sz="2400" dirty="0" smtClean="0"/>
              <a:t>In </a:t>
            </a:r>
            <a:r>
              <a:rPr lang="en-US" sz="2400" dirty="0"/>
              <a:t>addition to skin picking, there may be skin rubbing, squeezing, lancing, and biting. </a:t>
            </a:r>
            <a:endParaRPr lang="en-US" sz="2400" dirty="0" smtClean="0"/>
          </a:p>
          <a:p>
            <a:pPr marL="285750" indent="-285750">
              <a:buFont typeface="Arial" panose="020B0604020202020204" pitchFamily="34" charset="0"/>
              <a:buChar char="•"/>
            </a:pPr>
            <a:r>
              <a:rPr lang="en-US" sz="2400" dirty="0" smtClean="0"/>
              <a:t> </a:t>
            </a:r>
            <a:r>
              <a:rPr lang="en-US" sz="2400" dirty="0"/>
              <a:t>Individuals with excoriation disorder have made repeated attempts to decrease or stop skin picking </a:t>
            </a:r>
            <a:endParaRPr lang="en-US" sz="2400" dirty="0" smtClean="0"/>
          </a:p>
          <a:p>
            <a:endParaRPr lang="en-US" sz="2400"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775276569"/>
      </p:ext>
    </p:extLst>
  </p:cSld>
  <p:clrMapOvr>
    <a:masterClrMapping/>
  </p:clrMapOvr>
  <mc:AlternateContent xmlns:mc="http://schemas.openxmlformats.org/markup-compatibility/2006">
    <mc:Choice xmlns:p14="http://schemas.microsoft.com/office/powerpoint/2010/main" xmlns="" Requires="p14">
      <p:transition spd="slow" p14:dur="2000" advTm="41679"/>
    </mc:Choice>
    <mc:Fallback>
      <p:transition spd="slow" advTm="41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986877801"/>
              </p:ext>
            </p:extLst>
          </p:nvPr>
        </p:nvGraphicFramePr>
        <p:xfrm>
          <a:off x="605307" y="837127"/>
          <a:ext cx="5679583" cy="1133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15155" y="3103808"/>
            <a:ext cx="8912180" cy="1077218"/>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 </a:t>
            </a:r>
            <a:r>
              <a:rPr lang="en-US" sz="2000" dirty="0" smtClean="0"/>
              <a:t>life time </a:t>
            </a:r>
            <a:r>
              <a:rPr lang="en-US" sz="2000" dirty="0" err="1" smtClean="0"/>
              <a:t>prevlance</a:t>
            </a:r>
            <a:r>
              <a:rPr lang="en-US" sz="2000" dirty="0" smtClean="0"/>
              <a:t>  </a:t>
            </a:r>
            <a:r>
              <a:rPr lang="en-US" sz="2000" dirty="0"/>
              <a:t>in </a:t>
            </a:r>
            <a:r>
              <a:rPr lang="en-US" sz="2000" dirty="0" smtClean="0"/>
              <a:t>1.4%adults.</a:t>
            </a:r>
          </a:p>
          <a:p>
            <a:pPr marL="285750" indent="-285750">
              <a:buFont typeface="Arial" panose="020B0604020202020204" pitchFamily="34" charset="0"/>
              <a:buChar char="•"/>
            </a:pPr>
            <a:r>
              <a:rPr lang="en-US" sz="2000" dirty="0" smtClean="0"/>
              <a:t>  </a:t>
            </a:r>
            <a:r>
              <a:rPr lang="en-US" sz="2000" dirty="0"/>
              <a:t>Three-quarters or more of individuals with the disorder are female.</a:t>
            </a:r>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402257549"/>
      </p:ext>
    </p:extLst>
  </p:cSld>
  <p:clrMapOvr>
    <a:masterClrMapping/>
  </p:clrMapOvr>
  <mc:AlternateContent xmlns:mc="http://schemas.openxmlformats.org/markup-compatibility/2006">
    <mc:Choice xmlns:p14="http://schemas.microsoft.com/office/powerpoint/2010/main" xmlns="" Requires="p14">
      <p:transition spd="slow" p14:dur="2000" advTm="8045"/>
    </mc:Choice>
    <mc:Fallback>
      <p:transition spd="slow" advTm="8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486170115"/>
              </p:ext>
            </p:extLst>
          </p:nvPr>
        </p:nvGraphicFramePr>
        <p:xfrm>
          <a:off x="425003" y="682579"/>
          <a:ext cx="7856112" cy="124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37882" y="3193961"/>
            <a:ext cx="9968248"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 onset during adolescence, following the onset of puberty</a:t>
            </a:r>
            <a:r>
              <a:rPr lang="en-US" sz="3200" dirty="0" smtClean="0"/>
              <a:t>.</a:t>
            </a:r>
          </a:p>
          <a:p>
            <a:pPr marL="285750" indent="-285750">
              <a:buFont typeface="Arial" panose="020B0604020202020204" pitchFamily="34" charset="0"/>
              <a:buChar char="•"/>
            </a:pPr>
            <a:r>
              <a:rPr lang="en-US" sz="3200" dirty="0" smtClean="0"/>
              <a:t> The </a:t>
            </a:r>
            <a:r>
              <a:rPr lang="en-US" sz="3200" dirty="0"/>
              <a:t>disorder frequently begins with a dermatological condition, such as acne. </a:t>
            </a:r>
            <a:endParaRPr lang="en-US" sz="3200" dirty="0" smtClean="0"/>
          </a:p>
          <a:p>
            <a:pPr marL="285750" indent="-285750">
              <a:buFont typeface="Arial" panose="020B0604020202020204" pitchFamily="34" charset="0"/>
              <a:buChar char="•"/>
            </a:pPr>
            <a:r>
              <a:rPr lang="en-US" sz="3200" dirty="0" smtClean="0"/>
              <a:t> </a:t>
            </a:r>
            <a:r>
              <a:rPr lang="en-US" sz="3200" dirty="0"/>
              <a:t>For some individuals, the disorder may come and go for weeks, months, or years at a time.</a:t>
            </a:r>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208925252"/>
      </p:ext>
    </p:extLst>
  </p:cSld>
  <p:clrMapOvr>
    <a:masterClrMapping/>
  </p:clrMapOvr>
  <mc:AlternateContent xmlns:mc="http://schemas.openxmlformats.org/markup-compatibility/2006">
    <mc:Choice xmlns:p14="http://schemas.microsoft.com/office/powerpoint/2010/main" xmlns="" Requires="p14">
      <p:transition spd="slow" p14:dur="2000" advTm="16007"/>
    </mc:Choice>
    <mc:Fallback>
      <p:transition spd="slow" advTm="160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81825" y="490940"/>
            <a:ext cx="8280394" cy="58841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Audio 2">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776244451"/>
      </p:ext>
    </p:extLst>
  </p:cSld>
  <p:clrMapOvr>
    <a:masterClrMapping/>
  </p:clrMapOvr>
  <mc:AlternateContent xmlns:mc="http://schemas.openxmlformats.org/markup-compatibility/2006">
    <mc:Choice xmlns:p14="http://schemas.microsoft.com/office/powerpoint/2010/main" xmlns="" Requires="p14">
      <p:transition spd="slow" p14:dur="2000" advTm="1825"/>
    </mc:Choice>
    <mc:Fallback>
      <p:transition spd="slow" advTm="1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744456163"/>
              </p:ext>
            </p:extLst>
          </p:nvPr>
        </p:nvGraphicFramePr>
        <p:xfrm>
          <a:off x="502276" y="772731"/>
          <a:ext cx="8822028" cy="1738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1430000" y="6096000"/>
            <a:ext cx="609600" cy="609600"/>
          </a:xfrm>
          <a:prstGeom prst="rect">
            <a:avLst/>
          </a:prstGeom>
        </p:spPr>
      </p:pic>
      <p:sp>
        <p:nvSpPr>
          <p:cNvPr id="8" name="Rectangle 7"/>
          <p:cNvSpPr/>
          <p:nvPr/>
        </p:nvSpPr>
        <p:spPr>
          <a:xfrm>
            <a:off x="755560" y="3533800"/>
            <a:ext cx="9444507" cy="3108543"/>
          </a:xfrm>
          <a:prstGeom prst="rect">
            <a:avLst/>
          </a:prstGeom>
        </p:spPr>
        <p:txBody>
          <a:bodyPr wrap="square">
            <a:spAutoFit/>
          </a:bodyPr>
          <a:lstStyle/>
          <a:p>
            <a:pPr fontAlgn="base"/>
            <a:r>
              <a:rPr lang="en-US" sz="2800" b="1" dirty="0">
                <a:solidFill>
                  <a:srgbClr val="3A3A3A"/>
                </a:solidFill>
                <a:latin typeface="Helvetica Neue"/>
              </a:rPr>
              <a:t>Body dysmorphic-like disorder with actual flaws</a:t>
            </a:r>
          </a:p>
          <a:p>
            <a:pPr fontAlgn="base"/>
            <a:r>
              <a:rPr lang="en-US" sz="2800" dirty="0">
                <a:solidFill>
                  <a:srgbClr val="3A3A3A"/>
                </a:solidFill>
                <a:latin typeface="Helvetica Neue"/>
              </a:rPr>
              <a:t>This is similar to body dysmorphic disorder except that the defects or flaws in physical appearance are clearly observable by others (i.e., they are more noticeable than "slight"). In such cases, the preoccupation with these flaws is clearly excessive and causes significant impairment or distress.</a:t>
            </a:r>
            <a:endParaRPr lang="en-US" sz="2800" b="0" i="0" dirty="0">
              <a:solidFill>
                <a:srgbClr val="3A3A3A"/>
              </a:solidFill>
              <a:effectLst/>
              <a:latin typeface="Helvetica Neue"/>
            </a:endParaRPr>
          </a:p>
        </p:txBody>
      </p:sp>
    </p:spTree>
    <p:extLst>
      <p:ext uri="{BB962C8B-B14F-4D97-AF65-F5344CB8AC3E}">
        <p14:creationId xmlns:p14="http://schemas.microsoft.com/office/powerpoint/2010/main" xmlns="" val="3982161549"/>
      </p:ext>
    </p:extLst>
  </p:cSld>
  <p:clrMapOvr>
    <a:masterClrMapping/>
  </p:clrMapOvr>
  <mc:AlternateContent xmlns:mc="http://schemas.openxmlformats.org/markup-compatibility/2006">
    <mc:Choice xmlns:p14="http://schemas.microsoft.com/office/powerpoint/2010/main" xmlns="" Requires="p14">
      <p:transition spd="slow" p14:dur="2000" advTm="20380"/>
    </mc:Choice>
    <mc:Fallback>
      <p:transition spd="slow" advTm="20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188084708"/>
              </p:ext>
            </p:extLst>
          </p:nvPr>
        </p:nvGraphicFramePr>
        <p:xfrm>
          <a:off x="283335" y="427031"/>
          <a:ext cx="9028090" cy="186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02276" y="3232597"/>
            <a:ext cx="9903854" cy="3416320"/>
          </a:xfrm>
          <a:prstGeom prst="rect">
            <a:avLst/>
          </a:prstGeom>
          <a:noFill/>
        </p:spPr>
        <p:txBody>
          <a:bodyPr wrap="square" rtlCol="0">
            <a:spAutoFit/>
          </a:bodyPr>
          <a:lstStyle/>
          <a:p>
            <a:pPr fontAlgn="base"/>
            <a:r>
              <a:rPr lang="en-US" sz="2400" b="1" dirty="0"/>
              <a:t>Body-focused repetitive behavior disorder</a:t>
            </a:r>
          </a:p>
          <a:p>
            <a:pPr fontAlgn="base"/>
            <a:r>
              <a:rPr lang="en-US" sz="2400" dirty="0"/>
              <a:t>This is characterized by recurrent body-focused repetitive behaviors (e.g., nail biting, lip biting, cheek chewing) and repeated attempts to decrease or stop the behaviors. These symptoms cause clinically significant distress or impairment in social, occupational, or other important areas of functioning and are not better explained by trichotillomania (hair-pilling disorder), excoriation (skin-picking) disorder, stereotypic movement disorder, or </a:t>
            </a:r>
            <a:r>
              <a:rPr lang="en-US" sz="2400" dirty="0" smtClean="0"/>
              <a:t>non-suicidal </a:t>
            </a:r>
            <a:r>
              <a:rPr lang="en-US" sz="2400" dirty="0"/>
              <a:t>self-injury.</a:t>
            </a:r>
          </a:p>
          <a:p>
            <a:pPr fontAlgn="base"/>
            <a:endParaRPr lang="en-US" sz="2400" b="1" dirty="0" smtClean="0"/>
          </a:p>
        </p:txBody>
      </p:sp>
    </p:spTree>
    <p:extLst>
      <p:ext uri="{BB962C8B-B14F-4D97-AF65-F5344CB8AC3E}">
        <p14:creationId xmlns:p14="http://schemas.microsoft.com/office/powerpoint/2010/main" xmlns="" val="1765170527"/>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3296</TotalTime>
  <Words>4561</Words>
  <Application>Microsoft Office PowerPoint</Application>
  <PresentationFormat>Custom</PresentationFormat>
  <Paragraphs>390</Paragraphs>
  <Slides>101</Slides>
  <Notes>0</Notes>
  <HiddenSlides>0</HiddenSlides>
  <MMClips>13</MMClips>
  <ScaleCrop>false</ScaleCrop>
  <HeadingPairs>
    <vt:vector size="6" baseType="variant">
      <vt:variant>
        <vt:lpstr>Theme</vt:lpstr>
      </vt:variant>
      <vt:variant>
        <vt:i4>1</vt:i4>
      </vt:variant>
      <vt:variant>
        <vt:lpstr>Slide Titles</vt:lpstr>
      </vt:variant>
      <vt:variant>
        <vt:i4>101</vt:i4>
      </vt:variant>
      <vt:variant>
        <vt:lpstr>Custom Shows</vt:lpstr>
      </vt:variant>
      <vt:variant>
        <vt:i4>1</vt:i4>
      </vt:variant>
    </vt:vector>
  </HeadingPairs>
  <TitlesOfParts>
    <vt:vector size="103" baseType="lpstr">
      <vt:lpstr>Facet</vt:lpstr>
      <vt:lpstr>Anxiety Disorder</vt:lpstr>
      <vt:lpstr>What is normal anxiety?</vt:lpstr>
      <vt:lpstr>What is abnormal anxiety?</vt:lpstr>
      <vt:lpstr>Slide 4</vt:lpstr>
      <vt:lpstr>Slide 5</vt:lpstr>
      <vt:lpstr>criteria</vt:lpstr>
      <vt:lpstr>Criteria con…</vt:lpstr>
      <vt:lpstr>Treatment</vt:lpstr>
      <vt:lpstr>Anxiety Disorder due to Another medical condition</vt:lpstr>
      <vt:lpstr>Prevalence</vt:lpstr>
      <vt:lpstr>Selective mutism</vt:lpstr>
      <vt:lpstr>Criteria.</vt:lpstr>
      <vt:lpstr>Treatment </vt:lpstr>
      <vt:lpstr>Specific phobia</vt:lpstr>
      <vt:lpstr>Criteria </vt:lpstr>
      <vt:lpstr>Causes </vt:lpstr>
      <vt:lpstr>Symptoms </vt:lpstr>
      <vt:lpstr>Treatment </vt:lpstr>
      <vt:lpstr>Slide 19</vt:lpstr>
      <vt:lpstr>DSM-5 CRITERIA</vt:lpstr>
      <vt:lpstr>SYMPTOMS</vt:lpstr>
      <vt:lpstr>RISK FACTORS</vt:lpstr>
      <vt:lpstr>COMORBIDITY</vt:lpstr>
      <vt:lpstr>PANIC DISOREDER 300.01(F41.0)</vt:lpstr>
      <vt:lpstr>DSM 5  CRITERIA</vt:lpstr>
      <vt:lpstr>SYMPTOMS</vt:lpstr>
      <vt:lpstr>RISK FACTORS</vt:lpstr>
      <vt:lpstr>COMORBIDITY</vt:lpstr>
      <vt:lpstr>Slide 29</vt:lpstr>
      <vt:lpstr>OTHER SPECIFIED ANXIETY DISORDER</vt:lpstr>
      <vt:lpstr>Slide 31</vt:lpstr>
      <vt:lpstr>ANXIETY DISORDERS</vt:lpstr>
      <vt:lpstr>DIAGNOSTIC CRITERIA  </vt:lpstr>
      <vt:lpstr>PREVALENCE</vt:lpstr>
      <vt:lpstr>RISK FACTORS  </vt:lpstr>
      <vt:lpstr>COMORBIDITY </vt:lpstr>
      <vt:lpstr>GENERALIZED ANXIETY DISORDER   </vt:lpstr>
      <vt:lpstr>PREVALENCE </vt:lpstr>
      <vt:lpstr>RISK FACTORS  </vt:lpstr>
      <vt:lpstr>COMORBIDITY </vt:lpstr>
      <vt:lpstr>PANIC ATTACK SPECIFIER</vt:lpstr>
      <vt:lpstr>SYMPTOMS OF PANIC ATTACK</vt:lpstr>
      <vt:lpstr>PREVALENCE</vt:lpstr>
      <vt:lpstr>RISK AND PROGNOSTIC FACTORS</vt:lpstr>
      <vt:lpstr>COMORBIDITY</vt:lpstr>
      <vt:lpstr>Substance/medication induced anxiety disorder.</vt:lpstr>
      <vt:lpstr>DIAGNOSTIC CRITERIA</vt:lpstr>
      <vt:lpstr>DIAGNOSTIC FEATURES</vt:lpstr>
      <vt:lpstr>ASSOCIATED FEATURES SUPPORTING DIAGNOSIS</vt:lpstr>
      <vt:lpstr>PREVALENCE</vt:lpstr>
      <vt:lpstr>DIAGNOSTIC MARKERS</vt:lpstr>
      <vt:lpstr>DIFFERENTIAL DIAGNOSIS</vt:lpstr>
      <vt:lpstr>Unspecified Anxiety Disorder</vt:lpstr>
      <vt:lpstr>Symptoms</vt:lpstr>
      <vt:lpstr>Treatment</vt:lpstr>
      <vt:lpstr>Anxiety Disorder due to Another medical condition</vt:lpstr>
      <vt:lpstr>Prevalence</vt:lpstr>
      <vt:lpstr>Development and course</vt:lpstr>
      <vt:lpstr>Slide 59</vt:lpstr>
      <vt:lpstr>Diagnostic criteria</vt:lpstr>
      <vt:lpstr>Diagnostic features</vt:lpstr>
      <vt:lpstr>Risk and prognostic features</vt:lpstr>
      <vt:lpstr>comorbidity</vt:lpstr>
      <vt:lpstr>Slide 64</vt:lpstr>
      <vt:lpstr>Diagnostic Criteria</vt:lpstr>
      <vt:lpstr>Diagnostic Features</vt:lpstr>
      <vt:lpstr>Risk and Prognostic Factors </vt:lpstr>
      <vt:lpstr>Comorbidity</vt:lpstr>
      <vt:lpstr>Obsessive-Compulsive and Related Disorder Due to Another Medical Condition </vt:lpstr>
      <vt:lpstr>Diagnostic Criteria</vt:lpstr>
      <vt:lpstr>Diagnostic Features</vt:lpstr>
      <vt:lpstr>Associated Features Supporting Diagnosis</vt:lpstr>
      <vt:lpstr>Hoarding Disorder</vt:lpstr>
      <vt:lpstr>Diagnostic criteria</vt:lpstr>
      <vt:lpstr>Diagnostic features</vt:lpstr>
      <vt:lpstr>Prevalence</vt:lpstr>
      <vt:lpstr>Development and course</vt:lpstr>
      <vt:lpstr>comorbidity</vt:lpstr>
      <vt:lpstr>Slide 79</vt:lpstr>
      <vt:lpstr>Substance-induced obsessive compulsive and related disorder</vt:lpstr>
      <vt:lpstr>Diagnostic criteria</vt:lpstr>
      <vt:lpstr>Diagnostic criteria</vt:lpstr>
      <vt:lpstr>Diagnostic features </vt:lpstr>
      <vt:lpstr>Slide 84</vt:lpstr>
      <vt:lpstr>Unspecified obsessive compulsive and related disorder</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Obsessive compulsive disorder</dc:title>
  <dc:creator>mahnoorwaris@yahoo.com</dc:creator>
  <cp:lastModifiedBy>rubab</cp:lastModifiedBy>
  <cp:revision>63</cp:revision>
  <dcterms:created xsi:type="dcterms:W3CDTF">2018-09-18T17:09:29Z</dcterms:created>
  <dcterms:modified xsi:type="dcterms:W3CDTF">2020-10-15T06:03:09Z</dcterms:modified>
</cp:coreProperties>
</file>